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52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119.png"/><Relationship Id="rId17" Type="http://schemas.openxmlformats.org/officeDocument/2006/relationships/image" Target="../media/image150.png"/><Relationship Id="rId2" Type="http://schemas.openxmlformats.org/officeDocument/2006/relationships/notesSlide" Target="../notesSlides/notesSlide10.xml"/><Relationship Id="rId16"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45.png"/><Relationship Id="rId5" Type="http://schemas.openxmlformats.org/officeDocument/2006/relationships/image" Target="../media/image18.png"/><Relationship Id="rId15" Type="http://schemas.openxmlformats.org/officeDocument/2006/relationships/image" Target="../media/image148.png"/><Relationship Id="rId10" Type="http://schemas.openxmlformats.org/officeDocument/2006/relationships/image" Target="../media/image23.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47.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png"/><Relationship Id="rId21" Type="http://schemas.openxmlformats.org/officeDocument/2006/relationships/image" Target="../media/image162.png"/><Relationship Id="rId7" Type="http://schemas.openxmlformats.org/officeDocument/2006/relationships/image" Target="../media/image3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notesSlide" Target="../notesSlides/notesSlide11.xml"/><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8.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23.png"/><Relationship Id="rId19" Type="http://schemas.openxmlformats.org/officeDocument/2006/relationships/image" Target="../media/image160.png"/><Relationship Id="rId31"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image" Target="../media/image1.png"/><Relationship Id="rId21" Type="http://schemas.openxmlformats.org/officeDocument/2006/relationships/image" Target="../media/image184.png"/><Relationship Id="rId7" Type="http://schemas.openxmlformats.org/officeDocument/2006/relationships/image" Target="../media/image173.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notesSlide" Target="../notesSlides/notesSlide12.xml"/><Relationship Id="rId16" Type="http://schemas.openxmlformats.org/officeDocument/2006/relationships/image" Target="../media/image179.png"/><Relationship Id="rId20" Type="http://schemas.openxmlformats.org/officeDocument/2006/relationships/image" Target="../media/image183.jpe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74.png"/><Relationship Id="rId5" Type="http://schemas.openxmlformats.org/officeDocument/2006/relationships/image" Target="../media/image18.png"/><Relationship Id="rId15" Type="http://schemas.openxmlformats.org/officeDocument/2006/relationships/image" Target="../media/image178.png"/><Relationship Id="rId23" Type="http://schemas.openxmlformats.org/officeDocument/2006/relationships/image" Target="../media/image186.png"/><Relationship Id="rId10" Type="http://schemas.openxmlformats.org/officeDocument/2006/relationships/image" Target="../media/image23.png"/><Relationship Id="rId19" Type="http://schemas.openxmlformats.org/officeDocument/2006/relationships/image" Target="../media/image182.png"/><Relationship Id="rId4" Type="http://schemas.openxmlformats.org/officeDocument/2006/relationships/image" Target="../media/image172.png"/><Relationship Id="rId9" Type="http://schemas.openxmlformats.org/officeDocument/2006/relationships/image" Target="../media/image22.png"/><Relationship Id="rId14" Type="http://schemas.openxmlformats.org/officeDocument/2006/relationships/image" Target="../media/image177.png"/><Relationship Id="rId22" Type="http://schemas.openxmlformats.org/officeDocument/2006/relationships/image" Target="../media/image18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13.xml"/><Relationship Id="rId16" Type="http://schemas.openxmlformats.org/officeDocument/2006/relationships/image" Target="../media/image192.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87.png"/><Relationship Id="rId5" Type="http://schemas.openxmlformats.org/officeDocument/2006/relationships/image" Target="../media/image18.png"/><Relationship Id="rId15" Type="http://schemas.openxmlformats.org/officeDocument/2006/relationships/image" Target="../media/image191.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90.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1.png"/><Relationship Id="rId18" Type="http://schemas.openxmlformats.org/officeDocument/2006/relationships/image" Target="../media/image31.png"/><Relationship Id="rId26" Type="http://schemas.openxmlformats.org/officeDocument/2006/relationships/image" Target="../media/image52.png"/><Relationship Id="rId3" Type="http://schemas.openxmlformats.org/officeDocument/2006/relationships/image" Target="../media/image1.png"/><Relationship Id="rId21" Type="http://schemas.openxmlformats.org/officeDocument/2006/relationships/image" Target="../media/image47.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4.png"/><Relationship Id="rId25" Type="http://schemas.openxmlformats.org/officeDocument/2006/relationships/image" Target="../media/image51.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9.png"/><Relationship Id="rId24" Type="http://schemas.openxmlformats.org/officeDocument/2006/relationships/image" Target="../media/image50.png"/><Relationship Id="rId5" Type="http://schemas.openxmlformats.org/officeDocument/2006/relationships/image" Target="../media/image18.png"/><Relationship Id="rId15" Type="http://schemas.openxmlformats.org/officeDocument/2006/relationships/image" Target="../media/image42.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23.png"/><Relationship Id="rId19" Type="http://schemas.openxmlformats.org/officeDocument/2006/relationships/image" Target="../media/image45.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3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s>
</file>

<file path=ppt/slides/_rels/slide4.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42.png"/><Relationship Id="rId26" Type="http://schemas.openxmlformats.org/officeDocument/2006/relationships/image" Target="../media/image73.png"/><Relationship Id="rId3" Type="http://schemas.openxmlformats.org/officeDocument/2006/relationships/image" Target="../media/image1.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notesSlide" Target="../notesSlides/notesSlide4.xml"/><Relationship Id="rId16" Type="http://schemas.openxmlformats.org/officeDocument/2006/relationships/image" Target="../media/image64.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59.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18.png"/><Relationship Id="rId15" Type="http://schemas.openxmlformats.org/officeDocument/2006/relationships/image" Target="../media/image63.jp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23.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7.png"/><Relationship Id="rId9" Type="http://schemas.openxmlformats.org/officeDocument/2006/relationships/image" Target="../media/image22.png"/><Relationship Id="rId14" Type="http://schemas.openxmlformats.org/officeDocument/2006/relationships/image" Target="../media/image62.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1.png"/><Relationship Id="rId21" Type="http://schemas.openxmlformats.org/officeDocument/2006/relationships/image" Target="../media/image92.png"/><Relationship Id="rId7" Type="http://schemas.openxmlformats.org/officeDocument/2006/relationships/image" Target="../media/image3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82.png"/><Relationship Id="rId24" Type="http://schemas.openxmlformats.org/officeDocument/2006/relationships/image" Target="../media/image56.png"/><Relationship Id="rId5" Type="http://schemas.openxmlformats.org/officeDocument/2006/relationships/image" Target="../media/image18.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23.png"/><Relationship Id="rId19" Type="http://schemas.openxmlformats.org/officeDocument/2006/relationships/image" Target="../media/image90.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85.png"/><Relationship Id="rId22"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1.png"/><Relationship Id="rId21" Type="http://schemas.openxmlformats.org/officeDocument/2006/relationships/image" Target="../media/image107.png"/><Relationship Id="rId7" Type="http://schemas.openxmlformats.org/officeDocument/2006/relationships/image" Target="../media/image96.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6.xml"/><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jpe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18.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23.png"/><Relationship Id="rId19" Type="http://schemas.openxmlformats.org/officeDocument/2006/relationships/image" Target="../media/image105.png"/><Relationship Id="rId4" Type="http://schemas.openxmlformats.org/officeDocument/2006/relationships/image" Target="../media/image95.png"/><Relationship Id="rId9" Type="http://schemas.openxmlformats.org/officeDocument/2006/relationships/image" Target="../media/image22.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png"/><Relationship Id="rId21" Type="http://schemas.openxmlformats.org/officeDocument/2006/relationships/image" Target="../media/image126.png"/><Relationship Id="rId7" Type="http://schemas.openxmlformats.org/officeDocument/2006/relationships/image" Target="../media/image38.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7.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16.png"/><Relationship Id="rId5" Type="http://schemas.openxmlformats.org/officeDocument/2006/relationships/image" Target="../media/image18.png"/><Relationship Id="rId15" Type="http://schemas.openxmlformats.org/officeDocument/2006/relationships/image" Target="../media/image120.png"/><Relationship Id="rId23" Type="http://schemas.openxmlformats.org/officeDocument/2006/relationships/image" Target="../media/image56.png"/><Relationship Id="rId10" Type="http://schemas.openxmlformats.org/officeDocument/2006/relationships/image" Target="../media/image23.png"/><Relationship Id="rId19" Type="http://schemas.openxmlformats.org/officeDocument/2006/relationships/image" Target="../media/image124.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19.png"/><Relationship Id="rId22" Type="http://schemas.openxmlformats.org/officeDocument/2006/relationships/image" Target="../media/image12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30.png"/><Relationship Id="rId1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notesSlide" Target="../notesSlides/notesSlide8.xml"/><Relationship Id="rId16"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28.png"/><Relationship Id="rId5" Type="http://schemas.openxmlformats.org/officeDocument/2006/relationships/image" Target="../media/image18.png"/><Relationship Id="rId15" Type="http://schemas.openxmlformats.org/officeDocument/2006/relationships/image" Target="../media/image132.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3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37.png"/><Relationship Id="rId18" Type="http://schemas.openxmlformats.org/officeDocument/2006/relationships/image" Target="../media/image142.png"/><Relationship Id="rId3" Type="http://schemas.openxmlformats.org/officeDocument/2006/relationships/image" Target="../media/image1.png"/><Relationship Id="rId21" Type="http://schemas.openxmlformats.org/officeDocument/2006/relationships/image" Target="../media/image56.png"/><Relationship Id="rId7" Type="http://schemas.openxmlformats.org/officeDocument/2006/relationships/image" Target="../media/image38.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9.xml"/><Relationship Id="rId16" Type="http://schemas.openxmlformats.org/officeDocument/2006/relationships/image" Target="../media/image140.png"/><Relationship Id="rId20"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35.png"/><Relationship Id="rId5" Type="http://schemas.openxmlformats.org/officeDocument/2006/relationships/image" Target="../media/image18.png"/><Relationship Id="rId15" Type="http://schemas.openxmlformats.org/officeDocument/2006/relationships/image" Target="../media/image139.png"/><Relationship Id="rId10" Type="http://schemas.openxmlformats.org/officeDocument/2006/relationships/image" Target="../media/image23.png"/><Relationship Id="rId19" Type="http://schemas.openxmlformats.org/officeDocument/2006/relationships/image" Target="../media/image143.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381625" y="2714625"/>
            <a:ext cx="1428750" cy="1428750"/>
          </a:xfrm>
          <a:prstGeom prst="rect">
            <a:avLst/>
          </a:prstGeom>
        </p:spPr>
      </p:pic>
      <p:pic>
        <p:nvPicPr>
          <p:cNvPr id="9" name="Image 7" descr="preencoded.png"/>
          <p:cNvPicPr>
            <a:picLocks noChangeAspect="1"/>
          </p:cNvPicPr>
          <p:nvPr/>
        </p:nvPicPr>
        <p:blipFill>
          <a:blip r:embed="rId8"/>
          <a:stretch>
            <a:fillRect/>
          </a:stretch>
        </p:blipFill>
        <p:spPr>
          <a:xfrm>
            <a:off x="952500" y="2476500"/>
            <a:ext cx="952500" cy="1905000"/>
          </a:xfrm>
          <a:prstGeom prst="rect">
            <a:avLst/>
          </a:prstGeom>
        </p:spPr>
      </p:pic>
      <p:pic>
        <p:nvPicPr>
          <p:cNvPr id="10" name="Image 8" descr="preencoded.png"/>
          <p:cNvPicPr>
            <a:picLocks noChangeAspect="1"/>
          </p:cNvPicPr>
          <p:nvPr/>
        </p:nvPicPr>
        <p:blipFill>
          <a:blip r:embed="rId8"/>
          <a:stretch>
            <a:fillRect/>
          </a:stretch>
        </p:blipFill>
        <p:spPr>
          <a:xfrm>
            <a:off x="10287000" y="2476500"/>
            <a:ext cx="952500" cy="1905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1828800" y="1047750"/>
            <a:ext cx="8534400" cy="4762500"/>
          </a:xfrm>
          <a:prstGeom prst="rect">
            <a:avLst/>
          </a:prstGeom>
        </p:spPr>
      </p:pic>
      <p:pic>
        <p:nvPicPr>
          <p:cNvPr id="13" name="Image 11" descr="preencoded.png"/>
          <p:cNvPicPr>
            <a:picLocks noChangeAspect="1"/>
          </p:cNvPicPr>
          <p:nvPr/>
        </p:nvPicPr>
        <p:blipFill>
          <a:blip r:embed="rId11"/>
          <a:stretch>
            <a:fillRect/>
          </a:stretch>
        </p:blipFill>
        <p:spPr>
          <a:xfrm>
            <a:off x="5810250" y="1657350"/>
            <a:ext cx="571500" cy="571500"/>
          </a:xfrm>
          <a:prstGeom prst="rect">
            <a:avLst/>
          </a:prstGeom>
        </p:spPr>
      </p:pic>
      <p:pic>
        <p:nvPicPr>
          <p:cNvPr id="14" name="Image 12" descr="preencoded.png"/>
          <p:cNvPicPr>
            <a:picLocks noChangeAspect="1"/>
          </p:cNvPicPr>
          <p:nvPr/>
        </p:nvPicPr>
        <p:blipFill>
          <a:blip r:embed="rId12"/>
          <a:stretch>
            <a:fillRect/>
          </a:stretch>
        </p:blipFill>
        <p:spPr>
          <a:xfrm>
            <a:off x="5638800" y="4286250"/>
            <a:ext cx="914400" cy="38100"/>
          </a:xfrm>
          <a:prstGeom prst="rect">
            <a:avLst/>
          </a:prstGeom>
        </p:spPr>
      </p:pic>
      <p:pic>
        <p:nvPicPr>
          <p:cNvPr id="15" name="Image 13" descr="preencoded.png"/>
          <p:cNvPicPr>
            <a:picLocks noChangeAspect="1"/>
          </p:cNvPicPr>
          <p:nvPr/>
        </p:nvPicPr>
        <p:blipFill>
          <a:blip r:embed="rId13"/>
          <a:stretch>
            <a:fillRect/>
          </a:stretch>
        </p:blipFill>
        <p:spPr>
          <a:xfrm>
            <a:off x="2286000" y="4933950"/>
            <a:ext cx="190500" cy="266700"/>
          </a:xfrm>
          <a:prstGeom prst="rect">
            <a:avLst/>
          </a:prstGeom>
        </p:spPr>
      </p:pic>
      <p:pic>
        <p:nvPicPr>
          <p:cNvPr id="17" name="Image 15" descr="preencoded.png"/>
          <p:cNvPicPr>
            <a:picLocks noChangeAspect="1"/>
          </p:cNvPicPr>
          <p:nvPr/>
        </p:nvPicPr>
        <p:blipFill>
          <a:blip r:embed="rId14"/>
          <a:stretch>
            <a:fillRect/>
          </a:stretch>
        </p:blipFill>
        <p:spPr>
          <a:xfrm>
            <a:off x="0" y="6248400"/>
            <a:ext cx="12192000" cy="609600"/>
          </a:xfrm>
          <a:prstGeom prst="rect">
            <a:avLst/>
          </a:prstGeom>
        </p:spPr>
      </p:pic>
      <p:pic>
        <p:nvPicPr>
          <p:cNvPr id="18" name="Image 16" descr="preencoded.png"/>
          <p:cNvPicPr>
            <a:picLocks noChangeAspect="1"/>
          </p:cNvPicPr>
          <p:nvPr/>
        </p:nvPicPr>
        <p:blipFill>
          <a:blip r:embed="rId15"/>
          <a:stretch>
            <a:fillRect/>
          </a:stretch>
        </p:blipFill>
        <p:spPr>
          <a:xfrm>
            <a:off x="152400" y="152400"/>
            <a:ext cx="609600" cy="609600"/>
          </a:xfrm>
          <a:prstGeom prst="rect">
            <a:avLst/>
          </a:prstGeom>
        </p:spPr>
      </p:pic>
      <p:pic>
        <p:nvPicPr>
          <p:cNvPr id="19" name="Image 17" descr="preencoded.png"/>
          <p:cNvPicPr>
            <a:picLocks noChangeAspect="1"/>
          </p:cNvPicPr>
          <p:nvPr/>
        </p:nvPicPr>
        <p:blipFill>
          <a:blip r:embed="rId16"/>
          <a:stretch>
            <a:fillRect/>
          </a:stretch>
        </p:blipFill>
        <p:spPr>
          <a:xfrm>
            <a:off x="11430000" y="152400"/>
            <a:ext cx="609600" cy="609600"/>
          </a:xfrm>
          <a:prstGeom prst="rect">
            <a:avLst/>
          </a:prstGeom>
        </p:spPr>
      </p:pic>
      <p:pic>
        <p:nvPicPr>
          <p:cNvPr id="20" name="Image 18" descr="preencoded.png"/>
          <p:cNvPicPr>
            <a:picLocks noChangeAspect="1"/>
          </p:cNvPicPr>
          <p:nvPr/>
        </p:nvPicPr>
        <p:blipFill>
          <a:blip r:embed="rId17"/>
          <a:stretch>
            <a:fillRect/>
          </a:stretch>
        </p:blipFill>
        <p:spPr>
          <a:xfrm>
            <a:off x="152400" y="6096000"/>
            <a:ext cx="609600" cy="609600"/>
          </a:xfrm>
          <a:prstGeom prst="rect">
            <a:avLst/>
          </a:prstGeom>
        </p:spPr>
      </p:pic>
      <p:pic>
        <p:nvPicPr>
          <p:cNvPr id="21" name="Image 19" descr="preencoded.png"/>
          <p:cNvPicPr>
            <a:picLocks noChangeAspect="1"/>
          </p:cNvPicPr>
          <p:nvPr/>
        </p:nvPicPr>
        <p:blipFill>
          <a:blip r:embed="rId18"/>
          <a:stretch>
            <a:fillRect/>
          </a:stretch>
        </p:blipFill>
        <p:spPr>
          <a:xfrm>
            <a:off x="11430000" y="6096000"/>
            <a:ext cx="609600" cy="609600"/>
          </a:xfrm>
          <a:prstGeom prst="rect">
            <a:avLst/>
          </a:prstGeom>
        </p:spPr>
      </p:pic>
      <p:sp>
        <p:nvSpPr>
          <p:cNvPr id="22" name="Text 0"/>
          <p:cNvSpPr/>
          <p:nvPr/>
        </p:nvSpPr>
        <p:spPr>
          <a:xfrm>
            <a:off x="2286000" y="2457450"/>
            <a:ext cx="7620000" cy="461665"/>
          </a:xfrm>
          <a:prstGeom prst="rect">
            <a:avLst/>
          </a:prstGeom>
          <a:noFill/>
          <a:ln/>
        </p:spPr>
        <p:txBody>
          <a:bodyPr wrap="square" lIns="0" tIns="0" rIns="0" bIns="0" rtlCol="0" anchor="t">
            <a:spAutoFit/>
          </a:bodyPr>
          <a:lstStyle/>
          <a:p>
            <a:pPr marL="0" indent="0" algn="ctr">
              <a:lnSpc>
                <a:spcPts val="3600"/>
              </a:lnSpc>
              <a:buNone/>
            </a:pPr>
            <a:r>
              <a:rPr lang="en-US" sz="3158" b="1" kern="0" spc="144" dirty="0">
                <a:solidFill>
                  <a:srgbClr val="FFFFFF"/>
                </a:solidFill>
                <a:latin typeface="ui-sans-serif" pitchFamily="34" charset="0"/>
                <a:ea typeface="ui-sans-serif" pitchFamily="34" charset="-122"/>
                <a:cs typeface="ui-sans-serif" pitchFamily="34" charset="-120"/>
              </a:rPr>
              <a:t>TUNISIAN LIGUE 1 ANALYTICS 2024–25</a:t>
            </a:r>
            <a:endParaRPr lang="en-US" sz="3158" dirty="0"/>
          </a:p>
        </p:txBody>
      </p:sp>
      <p:sp>
        <p:nvSpPr>
          <p:cNvPr id="23" name="Text 1"/>
          <p:cNvSpPr/>
          <p:nvPr/>
        </p:nvSpPr>
        <p:spPr>
          <a:xfrm>
            <a:off x="1905000" y="3524250"/>
            <a:ext cx="8382000" cy="304800"/>
          </a:xfrm>
          <a:prstGeom prst="rect">
            <a:avLst/>
          </a:prstGeom>
          <a:noFill/>
          <a:ln/>
        </p:spPr>
        <p:txBody>
          <a:bodyPr wrap="square" lIns="0" tIns="0" rIns="0" bIns="0" rtlCol="0" anchor="t">
            <a:spAutoFit/>
          </a:bodyPr>
          <a:lstStyle/>
          <a:p>
            <a:pPr marL="0" indent="0" algn="ctr">
              <a:lnSpc>
                <a:spcPts val="2400"/>
              </a:lnSpc>
              <a:buNone/>
            </a:pPr>
            <a:r>
              <a:rPr lang="en-US" sz="1646" dirty="0">
                <a:solidFill>
                  <a:srgbClr val="E5E7EB"/>
                </a:solidFill>
                <a:latin typeface="ui-sans-serif" pitchFamily="34" charset="0"/>
                <a:ea typeface="ui-sans-serif" pitchFamily="34" charset="-122"/>
                <a:cs typeface="ui-sans-serif" pitchFamily="34" charset="-120"/>
              </a:rPr>
              <a:t>Data-Driven Insights into Players, Teams &amp; Matches</a:t>
            </a:r>
            <a:endParaRPr lang="en-US" sz="1646" dirty="0"/>
          </a:p>
        </p:txBody>
      </p:sp>
      <p:sp>
        <p:nvSpPr>
          <p:cNvPr id="24" name="Text 2"/>
          <p:cNvSpPr/>
          <p:nvPr/>
        </p:nvSpPr>
        <p:spPr>
          <a:xfrm>
            <a:off x="2474766" y="4933950"/>
            <a:ext cx="1714545" cy="266700"/>
          </a:xfrm>
          <a:prstGeom prst="rect">
            <a:avLst/>
          </a:prstGeom>
          <a:noFill/>
          <a:ln/>
        </p:spPr>
        <p:txBody>
          <a:bodyPr wrap="square" lIns="0" tIns="0" rIns="0" bIns="0" rtlCol="0" anchor="t">
            <a:spAutoFit/>
          </a:bodyPr>
          <a:lstStyle/>
          <a:p>
            <a:pPr marL="0" indent="0" algn="ctr">
              <a:lnSpc>
                <a:spcPts val="2100"/>
              </a:lnSpc>
              <a:buNone/>
            </a:pPr>
            <a:r>
              <a:rPr lang="en-US" sz="1380" dirty="0">
                <a:solidFill>
                  <a:srgbClr val="FFFFFF"/>
                </a:solidFill>
                <a:latin typeface="ui-sans-serif" pitchFamily="34" charset="0"/>
                <a:ea typeface="ui-sans-serif" pitchFamily="34" charset="-122"/>
                <a:cs typeface="ui-sans-serif" pitchFamily="34" charset="-120"/>
              </a:rPr>
              <a:t>Mahdi Makhloufi</a:t>
            </a:r>
            <a:endParaRPr lang="en-US" sz="1380" dirty="0"/>
          </a:p>
        </p:txBody>
      </p:sp>
      <p:sp>
        <p:nvSpPr>
          <p:cNvPr id="25" name="Text 3"/>
          <p:cNvSpPr/>
          <p:nvPr/>
        </p:nvSpPr>
        <p:spPr>
          <a:xfrm>
            <a:off x="7846055" y="4933950"/>
            <a:ext cx="2158038" cy="248658"/>
          </a:xfrm>
          <a:prstGeom prst="rect">
            <a:avLst/>
          </a:prstGeom>
          <a:noFill/>
          <a:ln/>
        </p:spPr>
        <p:txBody>
          <a:bodyPr wrap="square" lIns="0" tIns="0" rIns="0" bIns="0" rtlCol="0" anchor="t">
            <a:spAutoFit/>
          </a:bodyPr>
          <a:lstStyle/>
          <a:p>
            <a:pPr marL="0" indent="0" algn="ctr">
              <a:lnSpc>
                <a:spcPts val="2100"/>
              </a:lnSpc>
              <a:buNone/>
            </a:pPr>
            <a:endParaRPr lang="en-US" sz="138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228600" y="876300"/>
            <a:ext cx="3810000" cy="1866900"/>
          </a:xfrm>
          <a:prstGeom prst="rect">
            <a:avLst/>
          </a:prstGeom>
        </p:spPr>
      </p:pic>
      <p:pic>
        <p:nvPicPr>
          <p:cNvPr id="14" name="Image 12" descr="preencoded.png"/>
          <p:cNvPicPr>
            <a:picLocks noChangeAspect="1"/>
          </p:cNvPicPr>
          <p:nvPr/>
        </p:nvPicPr>
        <p:blipFill>
          <a:blip r:embed="rId12"/>
          <a:stretch>
            <a:fillRect/>
          </a:stretch>
        </p:blipFill>
        <p:spPr>
          <a:xfrm>
            <a:off x="381000" y="108585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381000" y="1371600"/>
            <a:ext cx="3505200" cy="1219200"/>
          </a:xfrm>
          <a:prstGeom prst="rect">
            <a:avLst/>
          </a:prstGeom>
        </p:spPr>
      </p:pic>
      <p:pic>
        <p:nvPicPr>
          <p:cNvPr id="16" name="Image 14" descr="preencoded.png"/>
          <p:cNvPicPr>
            <a:picLocks noChangeAspect="1"/>
          </p:cNvPicPr>
          <p:nvPr/>
        </p:nvPicPr>
        <p:blipFill>
          <a:blip r:embed="rId11"/>
          <a:stretch>
            <a:fillRect/>
          </a:stretch>
        </p:blipFill>
        <p:spPr>
          <a:xfrm>
            <a:off x="4191000" y="876300"/>
            <a:ext cx="3810000" cy="1866900"/>
          </a:xfrm>
          <a:prstGeom prst="rect">
            <a:avLst/>
          </a:prstGeom>
        </p:spPr>
      </p:pic>
      <p:pic>
        <p:nvPicPr>
          <p:cNvPr id="17" name="Image 15" descr="preencoded.png"/>
          <p:cNvPicPr>
            <a:picLocks noChangeAspect="1"/>
          </p:cNvPicPr>
          <p:nvPr/>
        </p:nvPicPr>
        <p:blipFill>
          <a:blip r:embed="rId14"/>
          <a:stretch>
            <a:fillRect/>
          </a:stretch>
        </p:blipFill>
        <p:spPr>
          <a:xfrm>
            <a:off x="4343400" y="1085850"/>
            <a:ext cx="152400" cy="152400"/>
          </a:xfrm>
          <a:prstGeom prst="rect">
            <a:avLst/>
          </a:prstGeom>
        </p:spPr>
      </p:pic>
      <p:pic>
        <p:nvPicPr>
          <p:cNvPr id="18" name="Image 16" descr="preencoded.png"/>
          <p:cNvPicPr>
            <a:picLocks noChangeAspect="1"/>
          </p:cNvPicPr>
          <p:nvPr/>
        </p:nvPicPr>
        <p:blipFill>
          <a:blip r:embed="rId15"/>
          <a:stretch>
            <a:fillRect/>
          </a:stretch>
        </p:blipFill>
        <p:spPr>
          <a:xfrm>
            <a:off x="4343400" y="1371600"/>
            <a:ext cx="3505200" cy="1219200"/>
          </a:xfrm>
          <a:prstGeom prst="rect">
            <a:avLst/>
          </a:prstGeom>
        </p:spPr>
      </p:pic>
      <p:pic>
        <p:nvPicPr>
          <p:cNvPr id="19" name="Image 17" descr="preencoded.png"/>
          <p:cNvPicPr>
            <a:picLocks noChangeAspect="1"/>
          </p:cNvPicPr>
          <p:nvPr/>
        </p:nvPicPr>
        <p:blipFill>
          <a:blip r:embed="rId11"/>
          <a:stretch>
            <a:fillRect/>
          </a:stretch>
        </p:blipFill>
        <p:spPr>
          <a:xfrm>
            <a:off x="8153400" y="876300"/>
            <a:ext cx="3810000" cy="1866900"/>
          </a:xfrm>
          <a:prstGeom prst="rect">
            <a:avLst/>
          </a:prstGeom>
        </p:spPr>
      </p:pic>
      <p:pic>
        <p:nvPicPr>
          <p:cNvPr id="20" name="Image 18" descr="preencoded.png"/>
          <p:cNvPicPr>
            <a:picLocks noChangeAspect="1"/>
          </p:cNvPicPr>
          <p:nvPr/>
        </p:nvPicPr>
        <p:blipFill>
          <a:blip r:embed="rId16"/>
          <a:stretch>
            <a:fillRect/>
          </a:stretch>
        </p:blipFill>
        <p:spPr>
          <a:xfrm>
            <a:off x="8305800" y="1085850"/>
            <a:ext cx="171450" cy="152400"/>
          </a:xfrm>
          <a:prstGeom prst="rect">
            <a:avLst/>
          </a:prstGeom>
        </p:spPr>
      </p:pic>
      <p:pic>
        <p:nvPicPr>
          <p:cNvPr id="21" name="Image 19" descr="preencoded.png"/>
          <p:cNvPicPr>
            <a:picLocks noChangeAspect="1"/>
          </p:cNvPicPr>
          <p:nvPr/>
        </p:nvPicPr>
        <p:blipFill>
          <a:blip r:embed="rId17"/>
          <a:stretch>
            <a:fillRect/>
          </a:stretch>
        </p:blipFill>
        <p:spPr>
          <a:xfrm>
            <a:off x="8305800" y="1371600"/>
            <a:ext cx="3505200" cy="1219200"/>
          </a:xfrm>
          <a:prstGeom prst="rect">
            <a:avLst/>
          </a:prstGeom>
        </p:spPr>
      </p:pic>
      <p:pic>
        <p:nvPicPr>
          <p:cNvPr id="22" name="Image 20" descr="preencoded.png"/>
          <p:cNvPicPr>
            <a:picLocks noChangeAspect="1"/>
          </p:cNvPicPr>
          <p:nvPr/>
        </p:nvPicPr>
        <p:blipFill>
          <a:blip r:embed="rId18"/>
          <a:stretch>
            <a:fillRect/>
          </a:stretch>
        </p:blipFill>
        <p:spPr>
          <a:xfrm>
            <a:off x="228600" y="2895600"/>
            <a:ext cx="11734800" cy="1676400"/>
          </a:xfrm>
          <a:prstGeom prst="rect">
            <a:avLst/>
          </a:prstGeom>
        </p:spPr>
      </p:pic>
      <p:pic>
        <p:nvPicPr>
          <p:cNvPr id="23" name="Image 21" descr="preencoded.png"/>
          <p:cNvPicPr>
            <a:picLocks noChangeAspect="1"/>
          </p:cNvPicPr>
          <p:nvPr/>
        </p:nvPicPr>
        <p:blipFill>
          <a:blip r:embed="rId19"/>
          <a:stretch>
            <a:fillRect/>
          </a:stretch>
        </p:blipFill>
        <p:spPr>
          <a:xfrm>
            <a:off x="0" y="6553200"/>
            <a:ext cx="12192000" cy="304800"/>
          </a:xfrm>
          <a:prstGeom prst="rect">
            <a:avLst/>
          </a:prstGeom>
        </p:spPr>
      </p:pic>
      <p:sp>
        <p:nvSpPr>
          <p:cNvPr id="24" name="Text 0"/>
          <p:cNvSpPr/>
          <p:nvPr/>
        </p:nvSpPr>
        <p:spPr>
          <a:xfrm>
            <a:off x="381000" y="152400"/>
            <a:ext cx="4723224"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Team Performance &amp; Stats</a:t>
            </a:r>
            <a:endParaRPr lang="en-US" sz="2040" dirty="0"/>
          </a:p>
        </p:txBody>
      </p:sp>
      <p:sp>
        <p:nvSpPr>
          <p:cNvPr id="25"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6" name="Text 2"/>
          <p:cNvSpPr/>
          <p:nvPr/>
        </p:nvSpPr>
        <p:spPr>
          <a:xfrm>
            <a:off x="609600" y="1028700"/>
            <a:ext cx="154150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Goals Scored</a:t>
            </a:r>
            <a:endParaRPr lang="en-US" sz="1380" dirty="0"/>
          </a:p>
        </p:txBody>
      </p:sp>
      <p:sp>
        <p:nvSpPr>
          <p:cNvPr id="27" name="Text 3"/>
          <p:cNvSpPr/>
          <p:nvPr/>
        </p:nvSpPr>
        <p:spPr>
          <a:xfrm>
            <a:off x="4572000" y="1028700"/>
            <a:ext cx="154052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Clean Sheets</a:t>
            </a:r>
            <a:endParaRPr lang="en-US" sz="1380" dirty="0"/>
          </a:p>
        </p:txBody>
      </p:sp>
      <p:sp>
        <p:nvSpPr>
          <p:cNvPr id="28" name="Text 4"/>
          <p:cNvSpPr/>
          <p:nvPr/>
        </p:nvSpPr>
        <p:spPr>
          <a:xfrm>
            <a:off x="8553450" y="1028700"/>
            <a:ext cx="144720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Wins/Losses</a:t>
            </a:r>
            <a:endParaRPr lang="en-US" sz="1380" dirty="0"/>
          </a:p>
        </p:txBody>
      </p:sp>
      <p:sp>
        <p:nvSpPr>
          <p:cNvPr id="29" name="Text 5"/>
          <p:cNvSpPr/>
          <p:nvPr/>
        </p:nvSpPr>
        <p:spPr>
          <a:xfrm>
            <a:off x="419100" y="3086100"/>
            <a:ext cx="124891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Strategic Insights</a:t>
            </a:r>
            <a:endParaRPr lang="en-US" sz="1380" dirty="0"/>
          </a:p>
        </p:txBody>
      </p:sp>
      <p:sp>
        <p:nvSpPr>
          <p:cNvPr id="30" name="Text 6"/>
          <p:cNvSpPr/>
          <p:nvPr/>
        </p:nvSpPr>
        <p:spPr>
          <a:xfrm>
            <a:off x="647700" y="3467100"/>
            <a:ext cx="3799731"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87171"/>
                </a:solidFill>
                <a:latin typeface="ui-sans-serif" pitchFamily="34" charset="0"/>
                <a:ea typeface="ui-sans-serif" pitchFamily="34" charset="-122"/>
                <a:cs typeface="ui-sans-serif" pitchFamily="34" charset="-120"/>
              </a:rPr>
              <a:t>Espérance Tunis</a:t>
            </a:r>
            <a:endParaRPr lang="en-US" sz="1120" dirty="0"/>
          </a:p>
        </p:txBody>
      </p:sp>
      <p:sp>
        <p:nvSpPr>
          <p:cNvPr id="31" name="Text 7"/>
          <p:cNvSpPr/>
          <p:nvPr/>
        </p:nvSpPr>
        <p:spPr>
          <a:xfrm>
            <a:off x="647700" y="3695700"/>
            <a:ext cx="3454301"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Balance &amp; consistency throughout the season. 19 wins with only 2 losses shows remarkable stability.</a:t>
            </a:r>
            <a:endParaRPr lang="en-US" sz="1120" dirty="0"/>
          </a:p>
        </p:txBody>
      </p:sp>
      <p:sp>
        <p:nvSpPr>
          <p:cNvPr id="32" name="Text 8"/>
          <p:cNvSpPr/>
          <p:nvPr/>
        </p:nvSpPr>
        <p:spPr>
          <a:xfrm>
            <a:off x="4483001" y="3467100"/>
            <a:ext cx="379989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87171"/>
                </a:solidFill>
                <a:latin typeface="ui-sans-serif" pitchFamily="34" charset="0"/>
                <a:ea typeface="ui-sans-serif" pitchFamily="34" charset="-122"/>
                <a:cs typeface="ui-sans-serif" pitchFamily="34" charset="-120"/>
              </a:rPr>
              <a:t>US Monastir</a:t>
            </a:r>
            <a:endParaRPr lang="en-US" sz="1120" dirty="0"/>
          </a:p>
        </p:txBody>
      </p:sp>
      <p:sp>
        <p:nvSpPr>
          <p:cNvPr id="33" name="Text 9"/>
          <p:cNvSpPr/>
          <p:nvPr/>
        </p:nvSpPr>
        <p:spPr>
          <a:xfrm>
            <a:off x="4483001" y="3695700"/>
            <a:ext cx="345445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Defensive discipline with 20 clean sheets. Despite fewer goals (42), their defensive prowess makes them formidable.</a:t>
            </a:r>
            <a:endParaRPr lang="en-US" sz="1120" dirty="0"/>
          </a:p>
        </p:txBody>
      </p:sp>
      <p:sp>
        <p:nvSpPr>
          <p:cNvPr id="34" name="Text 10"/>
          <p:cNvSpPr/>
          <p:nvPr/>
        </p:nvSpPr>
        <p:spPr>
          <a:xfrm>
            <a:off x="8318450" y="3467100"/>
            <a:ext cx="3799731"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87171"/>
                </a:solidFill>
                <a:latin typeface="ui-sans-serif" pitchFamily="34" charset="0"/>
                <a:ea typeface="ui-sans-serif" pitchFamily="34" charset="-122"/>
                <a:cs typeface="ui-sans-serif" pitchFamily="34" charset="-120"/>
              </a:rPr>
              <a:t>Étoile du Sahel</a:t>
            </a:r>
            <a:endParaRPr lang="en-US" sz="1120" dirty="0"/>
          </a:p>
        </p:txBody>
      </p:sp>
      <p:sp>
        <p:nvSpPr>
          <p:cNvPr id="35" name="Text 11"/>
          <p:cNvSpPr/>
          <p:nvPr/>
        </p:nvSpPr>
        <p:spPr>
          <a:xfrm>
            <a:off x="8318450" y="3695700"/>
            <a:ext cx="3454301"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Consistent goal scorer (46 goals) but shows inconsistency with 7 losses compared to Espérance's 2.</a:t>
            </a:r>
            <a:endParaRPr lang="en-US" sz="112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3632150" cy="2514600"/>
          </a:xfrm>
          <a:prstGeom prst="rect">
            <a:avLst/>
          </a:prstGeom>
        </p:spPr>
      </p:pic>
      <p:pic>
        <p:nvPicPr>
          <p:cNvPr id="14" name="Image 12" descr="preencoded.png"/>
          <p:cNvPicPr>
            <a:picLocks noChangeAspect="1"/>
          </p:cNvPicPr>
          <p:nvPr/>
        </p:nvPicPr>
        <p:blipFill>
          <a:blip r:embed="rId12"/>
          <a:stretch>
            <a:fillRect/>
          </a:stretch>
        </p:blipFill>
        <p:spPr>
          <a:xfrm>
            <a:off x="304800" y="4648200"/>
            <a:ext cx="3632150" cy="1905000"/>
          </a:xfrm>
          <a:prstGeom prst="rect">
            <a:avLst/>
          </a:prstGeom>
        </p:spPr>
      </p:pic>
      <p:pic>
        <p:nvPicPr>
          <p:cNvPr id="15" name="Image 13" descr="preencoded.png"/>
          <p:cNvPicPr>
            <a:picLocks noChangeAspect="1"/>
          </p:cNvPicPr>
          <p:nvPr/>
        </p:nvPicPr>
        <p:blipFill>
          <a:blip r:embed="rId13"/>
          <a:stretch>
            <a:fillRect/>
          </a:stretch>
        </p:blipFill>
        <p:spPr>
          <a:xfrm>
            <a:off x="495300" y="4876800"/>
            <a:ext cx="142875" cy="190500"/>
          </a:xfrm>
          <a:prstGeom prst="rect">
            <a:avLst/>
          </a:prstGeom>
        </p:spPr>
      </p:pic>
      <p:pic>
        <p:nvPicPr>
          <p:cNvPr id="16" name="Image 14" descr="preencoded.png"/>
          <p:cNvPicPr>
            <a:picLocks noChangeAspect="1"/>
          </p:cNvPicPr>
          <p:nvPr/>
        </p:nvPicPr>
        <p:blipFill>
          <a:blip r:embed="rId14"/>
          <a:stretch>
            <a:fillRect/>
          </a:stretch>
        </p:blipFill>
        <p:spPr>
          <a:xfrm>
            <a:off x="4317950" y="952500"/>
            <a:ext cx="7569101" cy="5600700"/>
          </a:xfrm>
          <a:prstGeom prst="rect">
            <a:avLst/>
          </a:prstGeom>
        </p:spPr>
      </p:pic>
      <p:pic>
        <p:nvPicPr>
          <p:cNvPr id="17" name="Image 15" descr="preencoded.png"/>
          <p:cNvPicPr>
            <a:picLocks noChangeAspect="1"/>
          </p:cNvPicPr>
          <p:nvPr/>
        </p:nvPicPr>
        <p:blipFill>
          <a:blip r:embed="rId15"/>
          <a:stretch>
            <a:fillRect/>
          </a:stretch>
        </p:blipFill>
        <p:spPr>
          <a:xfrm>
            <a:off x="11134576" y="1123950"/>
            <a:ext cx="104775" cy="152400"/>
          </a:xfrm>
          <a:prstGeom prst="rect">
            <a:avLst/>
          </a:prstGeom>
        </p:spPr>
      </p:pic>
      <p:pic>
        <p:nvPicPr>
          <p:cNvPr id="18" name="Image 16" descr="preencoded.png"/>
          <p:cNvPicPr>
            <a:picLocks noChangeAspect="1"/>
          </p:cNvPicPr>
          <p:nvPr/>
        </p:nvPicPr>
        <p:blipFill>
          <a:blip r:embed="rId16"/>
          <a:stretch>
            <a:fillRect/>
          </a:stretch>
        </p:blipFill>
        <p:spPr>
          <a:xfrm>
            <a:off x="11315551" y="1123950"/>
            <a:ext cx="114300" cy="152400"/>
          </a:xfrm>
          <a:prstGeom prst="rect">
            <a:avLst/>
          </a:prstGeom>
        </p:spPr>
      </p:pic>
      <p:pic>
        <p:nvPicPr>
          <p:cNvPr id="19" name="Image 17" descr="preencoded.png"/>
          <p:cNvPicPr>
            <a:picLocks noChangeAspect="1"/>
          </p:cNvPicPr>
          <p:nvPr/>
        </p:nvPicPr>
        <p:blipFill>
          <a:blip r:embed="rId17"/>
          <a:stretch>
            <a:fillRect/>
          </a:stretch>
        </p:blipFill>
        <p:spPr>
          <a:xfrm>
            <a:off x="11506051" y="1123950"/>
            <a:ext cx="114300" cy="152400"/>
          </a:xfrm>
          <a:prstGeom prst="rect">
            <a:avLst/>
          </a:prstGeom>
        </p:spPr>
      </p:pic>
      <p:pic>
        <p:nvPicPr>
          <p:cNvPr id="20" name="Image 18" descr="preencoded.png"/>
          <p:cNvPicPr>
            <a:picLocks noChangeAspect="1"/>
          </p:cNvPicPr>
          <p:nvPr/>
        </p:nvPicPr>
        <p:blipFill>
          <a:blip r:embed="rId18"/>
          <a:stretch>
            <a:fillRect/>
          </a:stretch>
        </p:blipFill>
        <p:spPr>
          <a:xfrm>
            <a:off x="4470350" y="1409700"/>
            <a:ext cx="3575000" cy="2438400"/>
          </a:xfrm>
          <a:prstGeom prst="rect">
            <a:avLst/>
          </a:prstGeom>
        </p:spPr>
      </p:pic>
      <p:pic>
        <p:nvPicPr>
          <p:cNvPr id="21" name="Image 19" descr="preencoded.png"/>
          <p:cNvPicPr>
            <a:picLocks noChangeAspect="1"/>
          </p:cNvPicPr>
          <p:nvPr/>
        </p:nvPicPr>
        <p:blipFill>
          <a:blip r:embed="rId19"/>
          <a:stretch>
            <a:fillRect/>
          </a:stretch>
        </p:blipFill>
        <p:spPr>
          <a:xfrm>
            <a:off x="4470350" y="1409700"/>
            <a:ext cx="3575000" cy="304800"/>
          </a:xfrm>
          <a:prstGeom prst="rect">
            <a:avLst/>
          </a:prstGeom>
        </p:spPr>
      </p:pic>
      <p:pic>
        <p:nvPicPr>
          <p:cNvPr id="22" name="Image 20" descr="preencoded.png"/>
          <p:cNvPicPr>
            <a:picLocks noChangeAspect="1"/>
          </p:cNvPicPr>
          <p:nvPr/>
        </p:nvPicPr>
        <p:blipFill>
          <a:blip r:embed="rId20"/>
          <a:stretch>
            <a:fillRect/>
          </a:stretch>
        </p:blipFill>
        <p:spPr>
          <a:xfrm>
            <a:off x="7702451" y="1485900"/>
            <a:ext cx="114300" cy="152400"/>
          </a:xfrm>
          <a:prstGeom prst="rect">
            <a:avLst/>
          </a:prstGeom>
        </p:spPr>
      </p:pic>
      <p:pic>
        <p:nvPicPr>
          <p:cNvPr id="23" name="Image 21" descr="preencoded.png"/>
          <p:cNvPicPr>
            <a:picLocks noChangeAspect="1"/>
          </p:cNvPicPr>
          <p:nvPr/>
        </p:nvPicPr>
        <p:blipFill>
          <a:blip r:embed="rId21"/>
          <a:stretch>
            <a:fillRect/>
          </a:stretch>
        </p:blipFill>
        <p:spPr>
          <a:xfrm>
            <a:off x="7854851" y="1485900"/>
            <a:ext cx="114300" cy="152400"/>
          </a:xfrm>
          <a:prstGeom prst="rect">
            <a:avLst/>
          </a:prstGeom>
        </p:spPr>
      </p:pic>
      <p:pic>
        <p:nvPicPr>
          <p:cNvPr id="24" name="Image 22" descr="preencoded.png"/>
          <p:cNvPicPr>
            <a:picLocks noChangeAspect="1"/>
          </p:cNvPicPr>
          <p:nvPr/>
        </p:nvPicPr>
        <p:blipFill>
          <a:blip r:embed="rId22"/>
          <a:stretch>
            <a:fillRect/>
          </a:stretch>
        </p:blipFill>
        <p:spPr>
          <a:xfrm>
            <a:off x="4584650" y="1828800"/>
            <a:ext cx="3324225" cy="609600"/>
          </a:xfrm>
          <a:prstGeom prst="rect">
            <a:avLst/>
          </a:prstGeom>
        </p:spPr>
      </p:pic>
      <p:pic>
        <p:nvPicPr>
          <p:cNvPr id="25" name="Image 23" descr="preencoded.png"/>
          <p:cNvPicPr>
            <a:picLocks noChangeAspect="1"/>
          </p:cNvPicPr>
          <p:nvPr/>
        </p:nvPicPr>
        <p:blipFill>
          <a:blip r:embed="rId23"/>
          <a:stretch>
            <a:fillRect/>
          </a:stretch>
        </p:blipFill>
        <p:spPr>
          <a:xfrm>
            <a:off x="8159651" y="1409700"/>
            <a:ext cx="3575000" cy="2438400"/>
          </a:xfrm>
          <a:prstGeom prst="rect">
            <a:avLst/>
          </a:prstGeom>
        </p:spPr>
      </p:pic>
      <p:pic>
        <p:nvPicPr>
          <p:cNvPr id="26" name="Image 24" descr="preencoded.png"/>
          <p:cNvPicPr>
            <a:picLocks noChangeAspect="1"/>
          </p:cNvPicPr>
          <p:nvPr/>
        </p:nvPicPr>
        <p:blipFill>
          <a:blip r:embed="rId24"/>
          <a:stretch>
            <a:fillRect/>
          </a:stretch>
        </p:blipFill>
        <p:spPr>
          <a:xfrm>
            <a:off x="8159651" y="1409700"/>
            <a:ext cx="3575000" cy="304800"/>
          </a:xfrm>
          <a:prstGeom prst="rect">
            <a:avLst/>
          </a:prstGeom>
        </p:spPr>
      </p:pic>
      <p:pic>
        <p:nvPicPr>
          <p:cNvPr id="27" name="Image 25" descr="preencoded.png"/>
          <p:cNvPicPr>
            <a:picLocks noChangeAspect="1"/>
          </p:cNvPicPr>
          <p:nvPr/>
        </p:nvPicPr>
        <p:blipFill>
          <a:blip r:embed="rId25"/>
          <a:stretch>
            <a:fillRect/>
          </a:stretch>
        </p:blipFill>
        <p:spPr>
          <a:xfrm>
            <a:off x="11372701" y="1485900"/>
            <a:ext cx="133350" cy="152400"/>
          </a:xfrm>
          <a:prstGeom prst="rect">
            <a:avLst/>
          </a:prstGeom>
        </p:spPr>
      </p:pic>
      <p:pic>
        <p:nvPicPr>
          <p:cNvPr id="28" name="Image 26" descr="preencoded.png"/>
          <p:cNvPicPr>
            <a:picLocks noChangeAspect="1"/>
          </p:cNvPicPr>
          <p:nvPr/>
        </p:nvPicPr>
        <p:blipFill>
          <a:blip r:embed="rId21"/>
          <a:stretch>
            <a:fillRect/>
          </a:stretch>
        </p:blipFill>
        <p:spPr>
          <a:xfrm>
            <a:off x="11544151" y="1485900"/>
            <a:ext cx="114300" cy="152400"/>
          </a:xfrm>
          <a:prstGeom prst="rect">
            <a:avLst/>
          </a:prstGeom>
        </p:spPr>
      </p:pic>
      <p:pic>
        <p:nvPicPr>
          <p:cNvPr id="29" name="Image 27" descr="preencoded.png"/>
          <p:cNvPicPr>
            <a:picLocks noChangeAspect="1"/>
          </p:cNvPicPr>
          <p:nvPr/>
        </p:nvPicPr>
        <p:blipFill>
          <a:blip r:embed="rId26"/>
          <a:stretch>
            <a:fillRect/>
          </a:stretch>
        </p:blipFill>
        <p:spPr>
          <a:xfrm>
            <a:off x="8273951" y="1828800"/>
            <a:ext cx="3324225" cy="609600"/>
          </a:xfrm>
          <a:prstGeom prst="rect">
            <a:avLst/>
          </a:prstGeom>
        </p:spPr>
      </p:pic>
      <p:pic>
        <p:nvPicPr>
          <p:cNvPr id="30" name="Image 28" descr="preencoded.png"/>
          <p:cNvPicPr>
            <a:picLocks noChangeAspect="1"/>
          </p:cNvPicPr>
          <p:nvPr/>
        </p:nvPicPr>
        <p:blipFill>
          <a:blip r:embed="rId27"/>
          <a:stretch>
            <a:fillRect/>
          </a:stretch>
        </p:blipFill>
        <p:spPr>
          <a:xfrm>
            <a:off x="4470350" y="3962400"/>
            <a:ext cx="7264301" cy="2438400"/>
          </a:xfrm>
          <a:prstGeom prst="rect">
            <a:avLst/>
          </a:prstGeom>
        </p:spPr>
      </p:pic>
      <p:pic>
        <p:nvPicPr>
          <p:cNvPr id="31" name="Image 29" descr="preencoded.png"/>
          <p:cNvPicPr>
            <a:picLocks noChangeAspect="1"/>
          </p:cNvPicPr>
          <p:nvPr/>
        </p:nvPicPr>
        <p:blipFill>
          <a:blip r:embed="rId28"/>
          <a:stretch>
            <a:fillRect/>
          </a:stretch>
        </p:blipFill>
        <p:spPr>
          <a:xfrm>
            <a:off x="4470350" y="3962400"/>
            <a:ext cx="7264301" cy="304800"/>
          </a:xfrm>
          <a:prstGeom prst="rect">
            <a:avLst/>
          </a:prstGeom>
        </p:spPr>
      </p:pic>
      <p:pic>
        <p:nvPicPr>
          <p:cNvPr id="32" name="Image 30" descr="preencoded.png"/>
          <p:cNvPicPr>
            <a:picLocks noChangeAspect="1"/>
          </p:cNvPicPr>
          <p:nvPr/>
        </p:nvPicPr>
        <p:blipFill>
          <a:blip r:embed="rId29"/>
          <a:stretch>
            <a:fillRect/>
          </a:stretch>
        </p:blipFill>
        <p:spPr>
          <a:xfrm>
            <a:off x="11391751" y="4038600"/>
            <a:ext cx="114300" cy="152400"/>
          </a:xfrm>
          <a:prstGeom prst="rect">
            <a:avLst/>
          </a:prstGeom>
        </p:spPr>
      </p:pic>
      <p:pic>
        <p:nvPicPr>
          <p:cNvPr id="33" name="Image 31" descr="preencoded.png"/>
          <p:cNvPicPr>
            <a:picLocks noChangeAspect="1"/>
          </p:cNvPicPr>
          <p:nvPr/>
        </p:nvPicPr>
        <p:blipFill>
          <a:blip r:embed="rId21"/>
          <a:stretch>
            <a:fillRect/>
          </a:stretch>
        </p:blipFill>
        <p:spPr>
          <a:xfrm>
            <a:off x="11544151" y="4038600"/>
            <a:ext cx="114300" cy="152400"/>
          </a:xfrm>
          <a:prstGeom prst="rect">
            <a:avLst/>
          </a:prstGeom>
        </p:spPr>
      </p:pic>
      <p:pic>
        <p:nvPicPr>
          <p:cNvPr id="34" name="Image 32" descr="preencoded.png"/>
          <p:cNvPicPr>
            <a:picLocks noChangeAspect="1"/>
          </p:cNvPicPr>
          <p:nvPr/>
        </p:nvPicPr>
        <p:blipFill>
          <a:blip r:embed="rId30"/>
          <a:stretch>
            <a:fillRect/>
          </a:stretch>
        </p:blipFill>
        <p:spPr>
          <a:xfrm>
            <a:off x="4584650" y="4381500"/>
            <a:ext cx="7019925" cy="609600"/>
          </a:xfrm>
          <a:prstGeom prst="rect">
            <a:avLst/>
          </a:prstGeom>
        </p:spPr>
      </p:pic>
      <p:pic>
        <p:nvPicPr>
          <p:cNvPr id="35" name="Image 33" descr="preencoded.png"/>
          <p:cNvPicPr>
            <a:picLocks noChangeAspect="1"/>
          </p:cNvPicPr>
          <p:nvPr/>
        </p:nvPicPr>
        <p:blipFill>
          <a:blip r:embed="rId31"/>
          <a:stretch>
            <a:fillRect/>
          </a:stretch>
        </p:blipFill>
        <p:spPr>
          <a:xfrm>
            <a:off x="0" y="6553200"/>
            <a:ext cx="12192000" cy="304800"/>
          </a:xfrm>
          <a:prstGeom prst="rect">
            <a:avLst/>
          </a:prstGeom>
        </p:spPr>
      </p:pic>
      <p:sp>
        <p:nvSpPr>
          <p:cNvPr id="36" name="Text 0"/>
          <p:cNvSpPr/>
          <p:nvPr/>
        </p:nvSpPr>
        <p:spPr>
          <a:xfrm>
            <a:off x="381000" y="152400"/>
            <a:ext cx="5017249"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Dashboard &amp; Visual Insights</a:t>
            </a:r>
            <a:endParaRPr lang="en-US" sz="2040" dirty="0"/>
          </a:p>
        </p:txBody>
      </p:sp>
      <p:sp>
        <p:nvSpPr>
          <p:cNvPr id="37"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38" name="Text 2"/>
          <p:cNvSpPr/>
          <p:nvPr/>
        </p:nvSpPr>
        <p:spPr>
          <a:xfrm>
            <a:off x="571500" y="1143000"/>
            <a:ext cx="357626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Tableau Dashboard</a:t>
            </a:r>
            <a:endParaRPr lang="en-US" sz="1380" dirty="0"/>
          </a:p>
        </p:txBody>
      </p:sp>
      <p:sp>
        <p:nvSpPr>
          <p:cNvPr id="39" name="Text 3"/>
          <p:cNvSpPr/>
          <p:nvPr/>
        </p:nvSpPr>
        <p:spPr>
          <a:xfrm>
            <a:off x="495300" y="1524000"/>
            <a:ext cx="325115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An interactive dashboard providing a dynamic and comprehensive view of Tunisian Ligue 1 analytics.</a:t>
            </a:r>
            <a:endParaRPr lang="en-US" sz="1120" dirty="0"/>
          </a:p>
        </p:txBody>
      </p:sp>
      <p:sp>
        <p:nvSpPr>
          <p:cNvPr id="40" name="Text 4"/>
          <p:cNvSpPr/>
          <p:nvPr/>
        </p:nvSpPr>
        <p:spPr>
          <a:xfrm>
            <a:off x="495300" y="2362200"/>
            <a:ext cx="3251150" cy="9144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Users can explore performance metrics, compare teams, and identify patterns that might not be immediately apparent from raw data.</a:t>
            </a:r>
            <a:endParaRPr lang="en-US" sz="1120" dirty="0"/>
          </a:p>
        </p:txBody>
      </p:sp>
      <p:sp>
        <p:nvSpPr>
          <p:cNvPr id="41" name="Text 5"/>
          <p:cNvSpPr/>
          <p:nvPr/>
        </p:nvSpPr>
        <p:spPr>
          <a:xfrm>
            <a:off x="714375" y="4838700"/>
            <a:ext cx="357626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Key Highlights</a:t>
            </a:r>
            <a:endParaRPr lang="en-US" sz="1380" dirty="0"/>
          </a:p>
        </p:txBody>
      </p:sp>
      <p:sp>
        <p:nvSpPr>
          <p:cNvPr id="42" name="Text 6"/>
          <p:cNvSpPr/>
          <p:nvPr/>
        </p:nvSpPr>
        <p:spPr>
          <a:xfrm>
            <a:off x="495300" y="5219700"/>
            <a:ext cx="357626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Player &amp; team statistics</a:t>
            </a:r>
            <a:endParaRPr lang="en-US" sz="1120" dirty="0"/>
          </a:p>
        </p:txBody>
      </p:sp>
      <p:sp>
        <p:nvSpPr>
          <p:cNvPr id="43" name="Text 7"/>
          <p:cNvSpPr/>
          <p:nvPr/>
        </p:nvSpPr>
        <p:spPr>
          <a:xfrm>
            <a:off x="495300" y="5524500"/>
            <a:ext cx="357626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League trends</a:t>
            </a:r>
            <a:endParaRPr lang="en-US" sz="1120" dirty="0"/>
          </a:p>
        </p:txBody>
      </p:sp>
      <p:sp>
        <p:nvSpPr>
          <p:cNvPr id="44" name="Text 8"/>
          <p:cNvSpPr/>
          <p:nvPr/>
        </p:nvSpPr>
        <p:spPr>
          <a:xfrm>
            <a:off x="495300" y="5829300"/>
            <a:ext cx="357626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Scoring analysis</a:t>
            </a:r>
            <a:endParaRPr lang="en-US" sz="1120" dirty="0"/>
          </a:p>
        </p:txBody>
      </p:sp>
      <p:sp>
        <p:nvSpPr>
          <p:cNvPr id="45" name="Text 9"/>
          <p:cNvSpPr/>
          <p:nvPr/>
        </p:nvSpPr>
        <p:spPr>
          <a:xfrm>
            <a:off x="495300" y="6134100"/>
            <a:ext cx="357626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Interactive data exploration</a:t>
            </a:r>
            <a:endParaRPr lang="en-US" sz="1120" dirty="0"/>
          </a:p>
        </p:txBody>
      </p:sp>
      <p:sp>
        <p:nvSpPr>
          <p:cNvPr id="46" name="Text 10"/>
          <p:cNvSpPr/>
          <p:nvPr/>
        </p:nvSpPr>
        <p:spPr>
          <a:xfrm>
            <a:off x="4584650" y="1104900"/>
            <a:ext cx="2580576" cy="190500"/>
          </a:xfrm>
          <a:prstGeom prst="rect">
            <a:avLst/>
          </a:prstGeom>
          <a:noFill/>
          <a:ln/>
        </p:spPr>
        <p:txBody>
          <a:bodyPr wrap="square" lIns="0" tIns="0" rIns="0" bIns="0" rtlCol="0" anchor="t">
            <a:spAutoFit/>
          </a:bodyPr>
          <a:lstStyle/>
          <a:p>
            <a:pPr marL="0" indent="0">
              <a:lnSpc>
                <a:spcPts val="1500"/>
              </a:lnSpc>
              <a:buNone/>
            </a:pPr>
            <a:r>
              <a:rPr lang="en-US" sz="980" b="1" dirty="0">
                <a:solidFill>
                  <a:srgbClr val="FFFFFF"/>
                </a:solidFill>
                <a:latin typeface="ui-sans-serif" pitchFamily="34" charset="0"/>
                <a:ea typeface="ui-sans-serif" pitchFamily="34" charset="-122"/>
                <a:cs typeface="ui-sans-serif" pitchFamily="34" charset="-120"/>
              </a:rPr>
              <a:t>TUNISIAN LIGUE 1 DASHBOARD</a:t>
            </a:r>
            <a:endParaRPr lang="en-US" sz="980" dirty="0"/>
          </a:p>
        </p:txBody>
      </p:sp>
      <p:sp>
        <p:nvSpPr>
          <p:cNvPr id="47" name="Text 11"/>
          <p:cNvSpPr/>
          <p:nvPr/>
        </p:nvSpPr>
        <p:spPr>
          <a:xfrm>
            <a:off x="4546550" y="1485900"/>
            <a:ext cx="824939" cy="152400"/>
          </a:xfrm>
          <a:prstGeom prst="rect">
            <a:avLst/>
          </a:prstGeom>
          <a:noFill/>
          <a:ln/>
        </p:spPr>
        <p:txBody>
          <a:bodyPr wrap="square" lIns="0" tIns="0" rIns="0" bIns="0" rtlCol="0" anchor="t">
            <a:spAutoFit/>
          </a:bodyPr>
          <a:lstStyle/>
          <a:p>
            <a:pPr marL="0" indent="0">
              <a:lnSpc>
                <a:spcPts val="1200"/>
              </a:lnSpc>
              <a:buNone/>
            </a:pPr>
            <a:r>
              <a:rPr lang="en-US" sz="840" b="1" dirty="0">
                <a:solidFill>
                  <a:srgbClr val="FFFFFF"/>
                </a:solidFill>
                <a:latin typeface="ui-sans-serif" pitchFamily="34" charset="0"/>
                <a:ea typeface="ui-sans-serif" pitchFamily="34" charset="-122"/>
                <a:cs typeface="ui-sans-serif" pitchFamily="34" charset="-120"/>
              </a:rPr>
              <a:t>Top Scorers</a:t>
            </a:r>
            <a:endParaRPr lang="en-US" sz="840" dirty="0"/>
          </a:p>
        </p:txBody>
      </p:sp>
      <p:sp>
        <p:nvSpPr>
          <p:cNvPr id="48" name="Text 12"/>
          <p:cNvSpPr/>
          <p:nvPr/>
        </p:nvSpPr>
        <p:spPr>
          <a:xfrm>
            <a:off x="4544251" y="2514600"/>
            <a:ext cx="888787"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H. Mastouri</a:t>
            </a:r>
            <a:endParaRPr lang="en-US" sz="840" dirty="0"/>
          </a:p>
        </p:txBody>
      </p:sp>
      <p:sp>
        <p:nvSpPr>
          <p:cNvPr id="49" name="Text 13"/>
          <p:cNvSpPr/>
          <p:nvPr/>
        </p:nvSpPr>
        <p:spPr>
          <a:xfrm>
            <a:off x="4544251" y="2667000"/>
            <a:ext cx="888787"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14 goals</a:t>
            </a:r>
            <a:endParaRPr lang="en-US" sz="840" dirty="0"/>
          </a:p>
        </p:txBody>
      </p:sp>
      <p:sp>
        <p:nvSpPr>
          <p:cNvPr id="50" name="Text 14"/>
          <p:cNvSpPr/>
          <p:nvPr/>
        </p:nvSpPr>
        <p:spPr>
          <a:xfrm>
            <a:off x="5390339" y="2514600"/>
            <a:ext cx="888787"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F. Chaouat</a:t>
            </a:r>
            <a:endParaRPr lang="en-US" sz="840" dirty="0"/>
          </a:p>
        </p:txBody>
      </p:sp>
      <p:sp>
        <p:nvSpPr>
          <p:cNvPr id="51" name="Text 15"/>
          <p:cNvSpPr/>
          <p:nvPr/>
        </p:nvSpPr>
        <p:spPr>
          <a:xfrm>
            <a:off x="5390339" y="2667000"/>
            <a:ext cx="888787"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14 goals</a:t>
            </a:r>
            <a:endParaRPr lang="en-US" sz="840" dirty="0"/>
          </a:p>
        </p:txBody>
      </p:sp>
      <p:sp>
        <p:nvSpPr>
          <p:cNvPr id="52" name="Text 16"/>
          <p:cNvSpPr/>
          <p:nvPr/>
        </p:nvSpPr>
        <p:spPr>
          <a:xfrm>
            <a:off x="6236427" y="2514600"/>
            <a:ext cx="888787"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Y. Snana</a:t>
            </a:r>
            <a:endParaRPr lang="en-US" sz="840" dirty="0"/>
          </a:p>
        </p:txBody>
      </p:sp>
      <p:sp>
        <p:nvSpPr>
          <p:cNvPr id="53" name="Text 17"/>
          <p:cNvSpPr/>
          <p:nvPr/>
        </p:nvSpPr>
        <p:spPr>
          <a:xfrm>
            <a:off x="6236427" y="2667000"/>
            <a:ext cx="888787"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13 goals</a:t>
            </a:r>
            <a:endParaRPr lang="en-US" sz="840" dirty="0"/>
          </a:p>
        </p:txBody>
      </p:sp>
      <p:sp>
        <p:nvSpPr>
          <p:cNvPr id="54" name="Text 18"/>
          <p:cNvSpPr/>
          <p:nvPr/>
        </p:nvSpPr>
        <p:spPr>
          <a:xfrm>
            <a:off x="7082507" y="2514600"/>
            <a:ext cx="888950"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Y. Sasse</a:t>
            </a:r>
            <a:endParaRPr lang="en-US" sz="840" dirty="0"/>
          </a:p>
        </p:txBody>
      </p:sp>
      <p:sp>
        <p:nvSpPr>
          <p:cNvPr id="55" name="Text 19"/>
          <p:cNvSpPr/>
          <p:nvPr/>
        </p:nvSpPr>
        <p:spPr>
          <a:xfrm>
            <a:off x="7082507" y="2667000"/>
            <a:ext cx="888950"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10 goals</a:t>
            </a:r>
            <a:endParaRPr lang="en-US" sz="840" dirty="0"/>
          </a:p>
        </p:txBody>
      </p:sp>
      <p:sp>
        <p:nvSpPr>
          <p:cNvPr id="56" name="Text 20"/>
          <p:cNvSpPr/>
          <p:nvPr/>
        </p:nvSpPr>
        <p:spPr>
          <a:xfrm>
            <a:off x="8235851" y="1485900"/>
            <a:ext cx="784503" cy="152400"/>
          </a:xfrm>
          <a:prstGeom prst="rect">
            <a:avLst/>
          </a:prstGeom>
          <a:noFill/>
          <a:ln/>
        </p:spPr>
        <p:txBody>
          <a:bodyPr wrap="square" lIns="0" tIns="0" rIns="0" bIns="0" rtlCol="0" anchor="t">
            <a:spAutoFit/>
          </a:bodyPr>
          <a:lstStyle/>
          <a:p>
            <a:pPr marL="0" indent="0">
              <a:lnSpc>
                <a:spcPts val="1200"/>
              </a:lnSpc>
              <a:buNone/>
            </a:pPr>
            <a:r>
              <a:rPr lang="en-US" sz="840" b="1" dirty="0">
                <a:solidFill>
                  <a:srgbClr val="FFFFFF"/>
                </a:solidFill>
                <a:latin typeface="ui-sans-serif" pitchFamily="34" charset="0"/>
                <a:ea typeface="ui-sans-serif" pitchFamily="34" charset="-122"/>
                <a:cs typeface="ui-sans-serif" pitchFamily="34" charset="-120"/>
              </a:rPr>
              <a:t>Team Stats</a:t>
            </a:r>
            <a:endParaRPr lang="en-US" sz="840" dirty="0"/>
          </a:p>
        </p:txBody>
      </p:sp>
      <p:sp>
        <p:nvSpPr>
          <p:cNvPr id="57" name="Text 21"/>
          <p:cNvSpPr/>
          <p:nvPr/>
        </p:nvSpPr>
        <p:spPr>
          <a:xfrm>
            <a:off x="8219450" y="2514600"/>
            <a:ext cx="1199019"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Efficiency</a:t>
            </a:r>
            <a:endParaRPr lang="en-US" sz="840" dirty="0"/>
          </a:p>
        </p:txBody>
      </p:sp>
      <p:sp>
        <p:nvSpPr>
          <p:cNvPr id="58" name="Text 22"/>
          <p:cNvSpPr/>
          <p:nvPr/>
        </p:nvSpPr>
        <p:spPr>
          <a:xfrm>
            <a:off x="8219450" y="2667000"/>
            <a:ext cx="1199019"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US Monastir</a:t>
            </a:r>
            <a:endParaRPr lang="en-US" sz="840" dirty="0"/>
          </a:p>
        </p:txBody>
      </p:sp>
      <p:sp>
        <p:nvSpPr>
          <p:cNvPr id="59" name="Text 23"/>
          <p:cNvSpPr/>
          <p:nvPr/>
        </p:nvSpPr>
        <p:spPr>
          <a:xfrm>
            <a:off x="8219450" y="2819400"/>
            <a:ext cx="1199019"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4ADE80"/>
                </a:solidFill>
                <a:latin typeface="ui-sans-serif" pitchFamily="34" charset="0"/>
                <a:ea typeface="ui-sans-serif" pitchFamily="34" charset="-122"/>
                <a:cs typeface="ui-sans-serif" pitchFamily="34" charset="-120"/>
              </a:rPr>
              <a:t>3.82</a:t>
            </a:r>
            <a:endParaRPr lang="en-US" sz="840" dirty="0"/>
          </a:p>
        </p:txBody>
      </p:sp>
      <p:sp>
        <p:nvSpPr>
          <p:cNvPr id="60" name="Text 24"/>
          <p:cNvSpPr/>
          <p:nvPr/>
        </p:nvSpPr>
        <p:spPr>
          <a:xfrm>
            <a:off x="9347567" y="2514600"/>
            <a:ext cx="1199019"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Points</a:t>
            </a:r>
            <a:endParaRPr lang="en-US" sz="840" dirty="0"/>
          </a:p>
        </p:txBody>
      </p:sp>
      <p:sp>
        <p:nvSpPr>
          <p:cNvPr id="61" name="Text 25"/>
          <p:cNvSpPr/>
          <p:nvPr/>
        </p:nvSpPr>
        <p:spPr>
          <a:xfrm>
            <a:off x="9347567" y="2667000"/>
            <a:ext cx="1199019"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Espérance</a:t>
            </a:r>
            <a:endParaRPr lang="en-US" sz="840" dirty="0"/>
          </a:p>
        </p:txBody>
      </p:sp>
      <p:sp>
        <p:nvSpPr>
          <p:cNvPr id="62" name="Text 26"/>
          <p:cNvSpPr/>
          <p:nvPr/>
        </p:nvSpPr>
        <p:spPr>
          <a:xfrm>
            <a:off x="9347567" y="2819400"/>
            <a:ext cx="1199019"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4ADE80"/>
                </a:solidFill>
                <a:latin typeface="ui-sans-serif" pitchFamily="34" charset="0"/>
                <a:ea typeface="ui-sans-serif" pitchFamily="34" charset="-122"/>
                <a:cs typeface="ui-sans-serif" pitchFamily="34" charset="-120"/>
              </a:rPr>
              <a:t>2.20</a:t>
            </a:r>
            <a:endParaRPr lang="en-US" sz="840" dirty="0"/>
          </a:p>
        </p:txBody>
      </p:sp>
      <p:sp>
        <p:nvSpPr>
          <p:cNvPr id="63" name="Text 27"/>
          <p:cNvSpPr/>
          <p:nvPr/>
        </p:nvSpPr>
        <p:spPr>
          <a:xfrm>
            <a:off x="10475677" y="2514600"/>
            <a:ext cx="1199183"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Clean Sheets</a:t>
            </a:r>
            <a:endParaRPr lang="en-US" sz="840" dirty="0"/>
          </a:p>
        </p:txBody>
      </p:sp>
      <p:sp>
        <p:nvSpPr>
          <p:cNvPr id="64" name="Text 28"/>
          <p:cNvSpPr/>
          <p:nvPr/>
        </p:nvSpPr>
        <p:spPr>
          <a:xfrm>
            <a:off x="10475677" y="2667000"/>
            <a:ext cx="1199183"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US Monastir</a:t>
            </a:r>
            <a:endParaRPr lang="en-US" sz="840" dirty="0"/>
          </a:p>
        </p:txBody>
      </p:sp>
      <p:sp>
        <p:nvSpPr>
          <p:cNvPr id="65" name="Text 29"/>
          <p:cNvSpPr/>
          <p:nvPr/>
        </p:nvSpPr>
        <p:spPr>
          <a:xfrm>
            <a:off x="10475677" y="2819400"/>
            <a:ext cx="1199183"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4ADE80"/>
                </a:solidFill>
                <a:latin typeface="ui-sans-serif" pitchFamily="34" charset="0"/>
                <a:ea typeface="ui-sans-serif" pitchFamily="34" charset="-122"/>
                <a:cs typeface="ui-sans-serif" pitchFamily="34" charset="-120"/>
              </a:rPr>
              <a:t>20</a:t>
            </a:r>
            <a:endParaRPr lang="en-US" sz="840" dirty="0"/>
          </a:p>
        </p:txBody>
      </p:sp>
      <p:sp>
        <p:nvSpPr>
          <p:cNvPr id="66" name="Text 30"/>
          <p:cNvSpPr/>
          <p:nvPr/>
        </p:nvSpPr>
        <p:spPr>
          <a:xfrm>
            <a:off x="4546550" y="4038600"/>
            <a:ext cx="1467832" cy="152400"/>
          </a:xfrm>
          <a:prstGeom prst="rect">
            <a:avLst/>
          </a:prstGeom>
          <a:noFill/>
          <a:ln/>
        </p:spPr>
        <p:txBody>
          <a:bodyPr wrap="square" lIns="0" tIns="0" rIns="0" bIns="0" rtlCol="0" anchor="t">
            <a:spAutoFit/>
          </a:bodyPr>
          <a:lstStyle/>
          <a:p>
            <a:pPr marL="0" indent="0">
              <a:lnSpc>
                <a:spcPts val="1200"/>
              </a:lnSpc>
              <a:buNone/>
            </a:pPr>
            <a:r>
              <a:rPr lang="en-US" sz="840" b="1" dirty="0">
                <a:solidFill>
                  <a:srgbClr val="FFFFFF"/>
                </a:solidFill>
                <a:latin typeface="ui-sans-serif" pitchFamily="34" charset="0"/>
                <a:ea typeface="ui-sans-serif" pitchFamily="34" charset="-122"/>
                <a:cs typeface="ui-sans-serif" pitchFamily="34" charset="-120"/>
              </a:rPr>
              <a:t>Disciplinary Analysis</a:t>
            </a:r>
            <a:endParaRPr lang="en-US" sz="840" dirty="0"/>
          </a:p>
        </p:txBody>
      </p:sp>
      <p:sp>
        <p:nvSpPr>
          <p:cNvPr id="67" name="Text 31"/>
          <p:cNvSpPr/>
          <p:nvPr/>
        </p:nvSpPr>
        <p:spPr>
          <a:xfrm>
            <a:off x="4499565" y="5067300"/>
            <a:ext cx="1871871"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Yellow Cards</a:t>
            </a:r>
            <a:endParaRPr lang="en-US" sz="840" dirty="0"/>
          </a:p>
        </p:txBody>
      </p:sp>
      <p:sp>
        <p:nvSpPr>
          <p:cNvPr id="68" name="Text 32"/>
          <p:cNvSpPr/>
          <p:nvPr/>
        </p:nvSpPr>
        <p:spPr>
          <a:xfrm>
            <a:off x="4499565" y="5219700"/>
            <a:ext cx="1871871"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I. Ben Amor</a:t>
            </a:r>
            <a:endParaRPr lang="en-US" sz="840" dirty="0"/>
          </a:p>
        </p:txBody>
      </p:sp>
      <p:sp>
        <p:nvSpPr>
          <p:cNvPr id="69" name="Text 33"/>
          <p:cNvSpPr/>
          <p:nvPr/>
        </p:nvSpPr>
        <p:spPr>
          <a:xfrm>
            <a:off x="4499565" y="5372100"/>
            <a:ext cx="1871871"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ACC15"/>
                </a:solidFill>
                <a:latin typeface="ui-sans-serif" pitchFamily="34" charset="0"/>
                <a:ea typeface="ui-sans-serif" pitchFamily="34" charset="-122"/>
                <a:cs typeface="ui-sans-serif" pitchFamily="34" charset="-120"/>
              </a:rPr>
              <a:t>10</a:t>
            </a:r>
            <a:endParaRPr lang="en-US" sz="840" dirty="0"/>
          </a:p>
        </p:txBody>
      </p:sp>
      <p:sp>
        <p:nvSpPr>
          <p:cNvPr id="70" name="Text 34"/>
          <p:cNvSpPr/>
          <p:nvPr/>
        </p:nvSpPr>
        <p:spPr>
          <a:xfrm>
            <a:off x="6277459" y="5067300"/>
            <a:ext cx="1872035"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Yellow Cards</a:t>
            </a:r>
            <a:endParaRPr lang="en-US" sz="840" dirty="0"/>
          </a:p>
        </p:txBody>
      </p:sp>
      <p:sp>
        <p:nvSpPr>
          <p:cNvPr id="71" name="Text 35"/>
          <p:cNvSpPr/>
          <p:nvPr/>
        </p:nvSpPr>
        <p:spPr>
          <a:xfrm>
            <a:off x="6277459" y="5219700"/>
            <a:ext cx="1872035"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G. Ben Hassine</a:t>
            </a:r>
            <a:endParaRPr lang="en-US" sz="840" dirty="0"/>
          </a:p>
        </p:txBody>
      </p:sp>
      <p:sp>
        <p:nvSpPr>
          <p:cNvPr id="72" name="Text 36"/>
          <p:cNvSpPr/>
          <p:nvPr/>
        </p:nvSpPr>
        <p:spPr>
          <a:xfrm>
            <a:off x="6277459" y="5372100"/>
            <a:ext cx="1872035"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ACC15"/>
                </a:solidFill>
                <a:latin typeface="ui-sans-serif" pitchFamily="34" charset="0"/>
                <a:ea typeface="ui-sans-serif" pitchFamily="34" charset="-122"/>
                <a:cs typeface="ui-sans-serif" pitchFamily="34" charset="-120"/>
              </a:rPr>
              <a:t>10</a:t>
            </a:r>
            <a:endParaRPr lang="en-US" sz="840" dirty="0"/>
          </a:p>
        </p:txBody>
      </p:sp>
      <p:sp>
        <p:nvSpPr>
          <p:cNvPr id="73" name="Text 37"/>
          <p:cNvSpPr/>
          <p:nvPr/>
        </p:nvSpPr>
        <p:spPr>
          <a:xfrm>
            <a:off x="8055516" y="5067300"/>
            <a:ext cx="1871871"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Yellow Cards</a:t>
            </a:r>
            <a:endParaRPr lang="en-US" sz="840" dirty="0"/>
          </a:p>
        </p:txBody>
      </p:sp>
      <p:sp>
        <p:nvSpPr>
          <p:cNvPr id="74" name="Text 38"/>
          <p:cNvSpPr/>
          <p:nvPr/>
        </p:nvSpPr>
        <p:spPr>
          <a:xfrm>
            <a:off x="8055516" y="5219700"/>
            <a:ext cx="1871871"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Y. Belaïli</a:t>
            </a:r>
            <a:endParaRPr lang="en-US" sz="840" dirty="0"/>
          </a:p>
        </p:txBody>
      </p:sp>
      <p:sp>
        <p:nvSpPr>
          <p:cNvPr id="75" name="Text 39"/>
          <p:cNvSpPr/>
          <p:nvPr/>
        </p:nvSpPr>
        <p:spPr>
          <a:xfrm>
            <a:off x="8055516" y="5372100"/>
            <a:ext cx="1871871"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ACC15"/>
                </a:solidFill>
                <a:latin typeface="ui-sans-serif" pitchFamily="34" charset="0"/>
                <a:ea typeface="ui-sans-serif" pitchFamily="34" charset="-122"/>
                <a:cs typeface="ui-sans-serif" pitchFamily="34" charset="-120"/>
              </a:rPr>
              <a:t>10</a:t>
            </a:r>
            <a:endParaRPr lang="en-US" sz="840" dirty="0"/>
          </a:p>
        </p:txBody>
      </p:sp>
      <p:sp>
        <p:nvSpPr>
          <p:cNvPr id="76" name="Text 40"/>
          <p:cNvSpPr/>
          <p:nvPr/>
        </p:nvSpPr>
        <p:spPr>
          <a:xfrm>
            <a:off x="9833409" y="5067300"/>
            <a:ext cx="1872035" cy="152400"/>
          </a:xfrm>
          <a:prstGeom prst="rect">
            <a:avLst/>
          </a:prstGeom>
          <a:noFill/>
          <a:ln/>
        </p:spPr>
        <p:txBody>
          <a:bodyPr wrap="square" lIns="0" tIns="0" rIns="0" bIns="0" rtlCol="0" anchor="t">
            <a:spAutoFit/>
          </a:bodyPr>
          <a:lstStyle/>
          <a:p>
            <a:pPr marL="0" indent="0" algn="ctr">
              <a:lnSpc>
                <a:spcPts val="1200"/>
              </a:lnSpc>
              <a:buNone/>
            </a:pPr>
            <a:r>
              <a:rPr lang="en-US" sz="840" b="1" dirty="0">
                <a:solidFill>
                  <a:srgbClr val="FFFFFF"/>
                </a:solidFill>
                <a:latin typeface="ui-sans-serif" pitchFamily="34" charset="0"/>
                <a:ea typeface="ui-sans-serif" pitchFamily="34" charset="-122"/>
                <a:cs typeface="ui-sans-serif" pitchFamily="34" charset="-120"/>
              </a:rPr>
              <a:t>Red Cards</a:t>
            </a:r>
            <a:endParaRPr lang="en-US" sz="840" dirty="0"/>
          </a:p>
        </p:txBody>
      </p:sp>
      <p:sp>
        <p:nvSpPr>
          <p:cNvPr id="77" name="Text 41"/>
          <p:cNvSpPr/>
          <p:nvPr/>
        </p:nvSpPr>
        <p:spPr>
          <a:xfrm>
            <a:off x="9833409" y="5219700"/>
            <a:ext cx="1872035"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J-C. Gbo</a:t>
            </a:r>
            <a:endParaRPr lang="en-US" sz="840" dirty="0"/>
          </a:p>
        </p:txBody>
      </p:sp>
      <p:sp>
        <p:nvSpPr>
          <p:cNvPr id="78" name="Text 42"/>
          <p:cNvSpPr/>
          <p:nvPr/>
        </p:nvSpPr>
        <p:spPr>
          <a:xfrm>
            <a:off x="9833409" y="5372100"/>
            <a:ext cx="1872035"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EF4444"/>
                </a:solidFill>
                <a:latin typeface="ui-sans-serif" pitchFamily="34" charset="0"/>
                <a:ea typeface="ui-sans-serif" pitchFamily="34" charset="-122"/>
                <a:cs typeface="ui-sans-serif" pitchFamily="34" charset="-120"/>
              </a:rPr>
              <a:t>3</a:t>
            </a:r>
            <a:endParaRPr lang="en-US" sz="8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24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1247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71247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7124700"/>
          </a:xfrm>
          <a:prstGeom prst="rect">
            <a:avLst/>
          </a:prstGeom>
        </p:spPr>
      </p:pic>
      <p:pic>
        <p:nvPicPr>
          <p:cNvPr id="8" name="Image 6" descr="preencoded.png"/>
          <p:cNvPicPr>
            <a:picLocks noChangeAspect="1"/>
          </p:cNvPicPr>
          <p:nvPr/>
        </p:nvPicPr>
        <p:blipFill>
          <a:blip r:embed="rId7"/>
          <a:stretch>
            <a:fillRect/>
          </a:stretch>
        </p:blipFill>
        <p:spPr>
          <a:xfrm>
            <a:off x="5524500" y="299085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7492901" cy="1524000"/>
          </a:xfrm>
          <a:prstGeom prst="rect">
            <a:avLst/>
          </a:prstGeom>
        </p:spPr>
      </p:pic>
      <p:pic>
        <p:nvPicPr>
          <p:cNvPr id="14" name="Image 12" descr="preencoded.png"/>
          <p:cNvPicPr>
            <a:picLocks noChangeAspect="1"/>
          </p:cNvPicPr>
          <p:nvPr/>
        </p:nvPicPr>
        <p:blipFill>
          <a:blip r:embed="rId12"/>
          <a:stretch>
            <a:fillRect/>
          </a:stretch>
        </p:blipFill>
        <p:spPr>
          <a:xfrm>
            <a:off x="457200" y="1104900"/>
            <a:ext cx="447675" cy="495300"/>
          </a:xfrm>
          <a:prstGeom prst="rect">
            <a:avLst/>
          </a:prstGeom>
        </p:spPr>
      </p:pic>
      <p:pic>
        <p:nvPicPr>
          <p:cNvPr id="15" name="Image 13" descr="preencoded.png"/>
          <p:cNvPicPr>
            <a:picLocks noChangeAspect="1"/>
          </p:cNvPicPr>
          <p:nvPr/>
        </p:nvPicPr>
        <p:blipFill>
          <a:blip r:embed="rId13"/>
          <a:stretch>
            <a:fillRect/>
          </a:stretch>
        </p:blipFill>
        <p:spPr>
          <a:xfrm>
            <a:off x="571500" y="1219200"/>
            <a:ext cx="219075" cy="266700"/>
          </a:xfrm>
          <a:prstGeom prst="rect">
            <a:avLst/>
          </a:prstGeom>
        </p:spPr>
      </p:pic>
      <p:pic>
        <p:nvPicPr>
          <p:cNvPr id="16" name="Image 14" descr="preencoded.png"/>
          <p:cNvPicPr>
            <a:picLocks noChangeAspect="1"/>
          </p:cNvPicPr>
          <p:nvPr/>
        </p:nvPicPr>
        <p:blipFill>
          <a:blip r:embed="rId14"/>
          <a:stretch>
            <a:fillRect/>
          </a:stretch>
        </p:blipFill>
        <p:spPr>
          <a:xfrm>
            <a:off x="304800" y="2628900"/>
            <a:ext cx="7492901" cy="1295400"/>
          </a:xfrm>
          <a:prstGeom prst="rect">
            <a:avLst/>
          </a:prstGeom>
        </p:spPr>
      </p:pic>
      <p:pic>
        <p:nvPicPr>
          <p:cNvPr id="17" name="Image 15" descr="preencoded.png"/>
          <p:cNvPicPr>
            <a:picLocks noChangeAspect="1"/>
          </p:cNvPicPr>
          <p:nvPr/>
        </p:nvPicPr>
        <p:blipFill>
          <a:blip r:embed="rId15"/>
          <a:stretch>
            <a:fillRect/>
          </a:stretch>
        </p:blipFill>
        <p:spPr>
          <a:xfrm>
            <a:off x="457200" y="2781300"/>
            <a:ext cx="419100" cy="495300"/>
          </a:xfrm>
          <a:prstGeom prst="rect">
            <a:avLst/>
          </a:prstGeom>
        </p:spPr>
      </p:pic>
      <p:pic>
        <p:nvPicPr>
          <p:cNvPr id="18" name="Image 16" descr="preencoded.png"/>
          <p:cNvPicPr>
            <a:picLocks noChangeAspect="1"/>
          </p:cNvPicPr>
          <p:nvPr/>
        </p:nvPicPr>
        <p:blipFill>
          <a:blip r:embed="rId16"/>
          <a:stretch>
            <a:fillRect/>
          </a:stretch>
        </p:blipFill>
        <p:spPr>
          <a:xfrm>
            <a:off x="571500" y="2895600"/>
            <a:ext cx="190500" cy="266700"/>
          </a:xfrm>
          <a:prstGeom prst="rect">
            <a:avLst/>
          </a:prstGeom>
        </p:spPr>
      </p:pic>
      <p:pic>
        <p:nvPicPr>
          <p:cNvPr id="19" name="Image 17" descr="preencoded.png"/>
          <p:cNvPicPr>
            <a:picLocks noChangeAspect="1"/>
          </p:cNvPicPr>
          <p:nvPr/>
        </p:nvPicPr>
        <p:blipFill>
          <a:blip r:embed="rId14"/>
          <a:stretch>
            <a:fillRect/>
          </a:stretch>
        </p:blipFill>
        <p:spPr>
          <a:xfrm>
            <a:off x="304800" y="4076700"/>
            <a:ext cx="7492901" cy="1295400"/>
          </a:xfrm>
          <a:prstGeom prst="rect">
            <a:avLst/>
          </a:prstGeom>
        </p:spPr>
      </p:pic>
      <p:pic>
        <p:nvPicPr>
          <p:cNvPr id="20" name="Image 18" descr="preencoded.png"/>
          <p:cNvPicPr>
            <a:picLocks noChangeAspect="1"/>
          </p:cNvPicPr>
          <p:nvPr/>
        </p:nvPicPr>
        <p:blipFill>
          <a:blip r:embed="rId17"/>
          <a:stretch>
            <a:fillRect/>
          </a:stretch>
        </p:blipFill>
        <p:spPr>
          <a:xfrm>
            <a:off x="457200" y="4229100"/>
            <a:ext cx="400050" cy="495300"/>
          </a:xfrm>
          <a:prstGeom prst="rect">
            <a:avLst/>
          </a:prstGeom>
        </p:spPr>
      </p:pic>
      <p:pic>
        <p:nvPicPr>
          <p:cNvPr id="21" name="Image 19" descr="preencoded.png"/>
          <p:cNvPicPr>
            <a:picLocks noChangeAspect="1"/>
          </p:cNvPicPr>
          <p:nvPr/>
        </p:nvPicPr>
        <p:blipFill>
          <a:blip r:embed="rId18"/>
          <a:stretch>
            <a:fillRect/>
          </a:stretch>
        </p:blipFill>
        <p:spPr>
          <a:xfrm>
            <a:off x="571500" y="4343400"/>
            <a:ext cx="171450" cy="266700"/>
          </a:xfrm>
          <a:prstGeom prst="rect">
            <a:avLst/>
          </a:prstGeom>
        </p:spPr>
      </p:pic>
      <p:pic>
        <p:nvPicPr>
          <p:cNvPr id="22" name="Image 20" descr="preencoded.png"/>
          <p:cNvPicPr>
            <a:picLocks noChangeAspect="1"/>
          </p:cNvPicPr>
          <p:nvPr/>
        </p:nvPicPr>
        <p:blipFill>
          <a:blip r:embed="rId14"/>
          <a:stretch>
            <a:fillRect/>
          </a:stretch>
        </p:blipFill>
        <p:spPr>
          <a:xfrm>
            <a:off x="304800" y="5524500"/>
            <a:ext cx="7492901" cy="1295400"/>
          </a:xfrm>
          <a:prstGeom prst="rect">
            <a:avLst/>
          </a:prstGeom>
        </p:spPr>
      </p:pic>
      <p:pic>
        <p:nvPicPr>
          <p:cNvPr id="23" name="Image 21" descr="preencoded.png"/>
          <p:cNvPicPr>
            <a:picLocks noChangeAspect="1"/>
          </p:cNvPicPr>
          <p:nvPr/>
        </p:nvPicPr>
        <p:blipFill>
          <a:blip r:embed="rId19"/>
          <a:stretch>
            <a:fillRect/>
          </a:stretch>
        </p:blipFill>
        <p:spPr>
          <a:xfrm>
            <a:off x="457200" y="5676900"/>
            <a:ext cx="228600" cy="457200"/>
          </a:xfrm>
          <a:prstGeom prst="rect">
            <a:avLst/>
          </a:prstGeom>
        </p:spPr>
      </p:pic>
      <p:pic>
        <p:nvPicPr>
          <p:cNvPr id="24" name="Image 22" descr="preencoded.png"/>
          <p:cNvPicPr>
            <a:picLocks noChangeAspect="1"/>
          </p:cNvPicPr>
          <p:nvPr/>
        </p:nvPicPr>
        <p:blipFill>
          <a:blip r:embed="rId20"/>
          <a:stretch>
            <a:fillRect/>
          </a:stretch>
        </p:blipFill>
        <p:spPr>
          <a:xfrm>
            <a:off x="9042202" y="1676400"/>
            <a:ext cx="1828800" cy="1828800"/>
          </a:xfrm>
          <a:prstGeom prst="rect">
            <a:avLst/>
          </a:prstGeom>
        </p:spPr>
      </p:pic>
      <p:pic>
        <p:nvPicPr>
          <p:cNvPr id="25" name="Image 23" descr="preencoded.png"/>
          <p:cNvPicPr>
            <a:picLocks noChangeAspect="1"/>
          </p:cNvPicPr>
          <p:nvPr/>
        </p:nvPicPr>
        <p:blipFill>
          <a:blip r:embed="rId21"/>
          <a:stretch>
            <a:fillRect/>
          </a:stretch>
        </p:blipFill>
        <p:spPr>
          <a:xfrm>
            <a:off x="8026301" y="3733800"/>
            <a:ext cx="3860750" cy="2362200"/>
          </a:xfrm>
          <a:prstGeom prst="rect">
            <a:avLst/>
          </a:prstGeom>
        </p:spPr>
      </p:pic>
      <p:pic>
        <p:nvPicPr>
          <p:cNvPr id="26" name="Image 24" descr="preencoded.png"/>
          <p:cNvPicPr>
            <a:picLocks noChangeAspect="1"/>
          </p:cNvPicPr>
          <p:nvPr/>
        </p:nvPicPr>
        <p:blipFill>
          <a:blip r:embed="rId22"/>
          <a:stretch>
            <a:fillRect/>
          </a:stretch>
        </p:blipFill>
        <p:spPr>
          <a:xfrm>
            <a:off x="8216801" y="4343400"/>
            <a:ext cx="152400" cy="152400"/>
          </a:xfrm>
          <a:prstGeom prst="rect">
            <a:avLst/>
          </a:prstGeom>
        </p:spPr>
      </p:pic>
      <p:pic>
        <p:nvPicPr>
          <p:cNvPr id="27" name="Image 25" descr="preencoded.png"/>
          <p:cNvPicPr>
            <a:picLocks noChangeAspect="1"/>
          </p:cNvPicPr>
          <p:nvPr/>
        </p:nvPicPr>
        <p:blipFill>
          <a:blip r:embed="rId22"/>
          <a:stretch>
            <a:fillRect/>
          </a:stretch>
        </p:blipFill>
        <p:spPr>
          <a:xfrm>
            <a:off x="8216801" y="4762500"/>
            <a:ext cx="152400" cy="152400"/>
          </a:xfrm>
          <a:prstGeom prst="rect">
            <a:avLst/>
          </a:prstGeom>
        </p:spPr>
      </p:pic>
      <p:pic>
        <p:nvPicPr>
          <p:cNvPr id="28" name="Image 26" descr="preencoded.png"/>
          <p:cNvPicPr>
            <a:picLocks noChangeAspect="1"/>
          </p:cNvPicPr>
          <p:nvPr/>
        </p:nvPicPr>
        <p:blipFill>
          <a:blip r:embed="rId22"/>
          <a:stretch>
            <a:fillRect/>
          </a:stretch>
        </p:blipFill>
        <p:spPr>
          <a:xfrm>
            <a:off x="8216801" y="5181600"/>
            <a:ext cx="152400" cy="152400"/>
          </a:xfrm>
          <a:prstGeom prst="rect">
            <a:avLst/>
          </a:prstGeom>
        </p:spPr>
      </p:pic>
      <p:pic>
        <p:nvPicPr>
          <p:cNvPr id="29" name="Image 27" descr="preencoded.png"/>
          <p:cNvPicPr>
            <a:picLocks noChangeAspect="1"/>
          </p:cNvPicPr>
          <p:nvPr/>
        </p:nvPicPr>
        <p:blipFill>
          <a:blip r:embed="rId22"/>
          <a:stretch>
            <a:fillRect/>
          </a:stretch>
        </p:blipFill>
        <p:spPr>
          <a:xfrm>
            <a:off x="8216801" y="5600700"/>
            <a:ext cx="152400" cy="152400"/>
          </a:xfrm>
          <a:prstGeom prst="rect">
            <a:avLst/>
          </a:prstGeom>
        </p:spPr>
      </p:pic>
      <p:pic>
        <p:nvPicPr>
          <p:cNvPr id="30" name="Image 28" descr="preencoded.png"/>
          <p:cNvPicPr>
            <a:picLocks noChangeAspect="1"/>
          </p:cNvPicPr>
          <p:nvPr/>
        </p:nvPicPr>
        <p:blipFill>
          <a:blip r:embed="rId23"/>
          <a:stretch>
            <a:fillRect/>
          </a:stretch>
        </p:blipFill>
        <p:spPr>
          <a:xfrm>
            <a:off x="0" y="6819900"/>
            <a:ext cx="12192000" cy="304800"/>
          </a:xfrm>
          <a:prstGeom prst="rect">
            <a:avLst/>
          </a:prstGeom>
        </p:spPr>
      </p:pic>
      <p:sp>
        <p:nvSpPr>
          <p:cNvPr id="31" name="Text 0"/>
          <p:cNvSpPr/>
          <p:nvPr/>
        </p:nvSpPr>
        <p:spPr>
          <a:xfrm>
            <a:off x="381000" y="152400"/>
            <a:ext cx="2662267"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Key Takeaways</a:t>
            </a:r>
            <a:endParaRPr lang="en-US" sz="2040" dirty="0"/>
          </a:p>
        </p:txBody>
      </p:sp>
      <p:sp>
        <p:nvSpPr>
          <p:cNvPr id="32"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33" name="Text 2"/>
          <p:cNvSpPr/>
          <p:nvPr/>
        </p:nvSpPr>
        <p:spPr>
          <a:xfrm>
            <a:off x="1057275" y="1104900"/>
            <a:ext cx="724682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Espérance Tunis's Dominance</a:t>
            </a:r>
            <a:endParaRPr lang="en-US" sz="1380" dirty="0"/>
          </a:p>
        </p:txBody>
      </p:sp>
      <p:sp>
        <p:nvSpPr>
          <p:cNvPr id="34" name="Text 3"/>
          <p:cNvSpPr/>
          <p:nvPr/>
        </p:nvSpPr>
        <p:spPr>
          <a:xfrm>
            <a:off x="1057275" y="1409700"/>
            <a:ext cx="6588026" cy="9144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Espérance Tunis stands out as a top contender with a potent attack (2.59 goals per game) and remarkable consistency throughout the season. Their balanced performance across offensive and defensive metrics positions them strongly for championship contention.</a:t>
            </a:r>
            <a:endParaRPr lang="en-US" sz="1120" dirty="0"/>
          </a:p>
        </p:txBody>
      </p:sp>
      <p:sp>
        <p:nvSpPr>
          <p:cNvPr id="35" name="Text 4"/>
          <p:cNvSpPr/>
          <p:nvPr/>
        </p:nvSpPr>
        <p:spPr>
          <a:xfrm>
            <a:off x="1028700" y="2781300"/>
            <a:ext cx="727826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US Monastir's Defensive Prowess</a:t>
            </a:r>
            <a:endParaRPr lang="en-US" sz="1380" dirty="0"/>
          </a:p>
        </p:txBody>
      </p:sp>
      <p:sp>
        <p:nvSpPr>
          <p:cNvPr id="36" name="Text 5"/>
          <p:cNvSpPr/>
          <p:nvPr/>
        </p:nvSpPr>
        <p:spPr>
          <a:xfrm>
            <a:off x="1028700" y="3086100"/>
            <a:ext cx="6616601"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US Monastir demonstrates exceptional defensive discipline with 20 clean sheets, boasting the best defense in the league. Coupled with an efficient attack (3.82 goals per game), their strategic approach makes them a formidable force.</a:t>
            </a:r>
            <a:endParaRPr lang="en-US" sz="1120" dirty="0"/>
          </a:p>
        </p:txBody>
      </p:sp>
      <p:sp>
        <p:nvSpPr>
          <p:cNvPr id="37" name="Text 6"/>
          <p:cNvSpPr/>
          <p:nvPr/>
        </p:nvSpPr>
        <p:spPr>
          <a:xfrm>
            <a:off x="1009650" y="4229100"/>
            <a:ext cx="7299216"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Player Dependence Risks</a:t>
            </a:r>
            <a:endParaRPr lang="en-US" sz="1380" dirty="0"/>
          </a:p>
        </p:txBody>
      </p:sp>
      <p:sp>
        <p:nvSpPr>
          <p:cNvPr id="38" name="Text 7"/>
          <p:cNvSpPr/>
          <p:nvPr/>
        </p:nvSpPr>
        <p:spPr>
          <a:xfrm>
            <a:off x="1009650" y="4533900"/>
            <a:ext cx="6635651"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Youssef Snana's contribution of 81.25% of ES Zarzis's goals highlights a tactical vulnerability. Injuries or suspensions to key players could severely impact team performance, creating significant strategic risks.</a:t>
            </a:r>
            <a:endParaRPr lang="en-US" sz="1120" dirty="0"/>
          </a:p>
        </p:txBody>
      </p:sp>
      <p:sp>
        <p:nvSpPr>
          <p:cNvPr id="39" name="Text 8"/>
          <p:cNvSpPr/>
          <p:nvPr/>
        </p:nvSpPr>
        <p:spPr>
          <a:xfrm>
            <a:off x="838200" y="5676900"/>
            <a:ext cx="748781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Impact of Fair Play</a:t>
            </a:r>
            <a:endParaRPr lang="en-US" sz="1380" dirty="0"/>
          </a:p>
        </p:txBody>
      </p:sp>
      <p:sp>
        <p:nvSpPr>
          <p:cNvPr id="40" name="Text 9"/>
          <p:cNvSpPr/>
          <p:nvPr/>
        </p:nvSpPr>
        <p:spPr>
          <a:xfrm>
            <a:off x="838200" y="5981700"/>
            <a:ext cx="6807101"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Disciplinary records directly influence team performance. Players with high card counts (10+ yellows) and Jean-Cedrik Gbo's 3 red cards pose disciplinary risks that can lead to suspensions and put teams at a disadvantage.</a:t>
            </a:r>
            <a:endParaRPr lang="en-US" sz="1120" dirty="0"/>
          </a:p>
        </p:txBody>
      </p:sp>
      <p:sp>
        <p:nvSpPr>
          <p:cNvPr id="41" name="Text 10"/>
          <p:cNvSpPr/>
          <p:nvPr/>
        </p:nvSpPr>
        <p:spPr>
          <a:xfrm>
            <a:off x="8042813" y="3924300"/>
            <a:ext cx="3827725"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Summary</a:t>
            </a:r>
            <a:endParaRPr lang="en-US" sz="1380" dirty="0"/>
          </a:p>
        </p:txBody>
      </p:sp>
      <p:sp>
        <p:nvSpPr>
          <p:cNvPr id="42" name="Text 11"/>
          <p:cNvSpPr/>
          <p:nvPr/>
        </p:nvSpPr>
        <p:spPr>
          <a:xfrm>
            <a:off x="8445401" y="4305300"/>
            <a:ext cx="3316292" cy="2286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Team efficiency ratios vary significantly</a:t>
            </a:r>
            <a:endParaRPr lang="en-US" sz="1120" dirty="0"/>
          </a:p>
        </p:txBody>
      </p:sp>
      <p:sp>
        <p:nvSpPr>
          <p:cNvPr id="43" name="Text 12"/>
          <p:cNvSpPr/>
          <p:nvPr/>
        </p:nvSpPr>
        <p:spPr>
          <a:xfrm>
            <a:off x="8445401" y="4610100"/>
            <a:ext cx="3251150" cy="4572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Points per game correlates with title contention</a:t>
            </a:r>
            <a:endParaRPr lang="en-US" sz="1120" dirty="0"/>
          </a:p>
        </p:txBody>
      </p:sp>
      <p:sp>
        <p:nvSpPr>
          <p:cNvPr id="44" name="Text 13"/>
          <p:cNvSpPr/>
          <p:nvPr/>
        </p:nvSpPr>
        <p:spPr>
          <a:xfrm>
            <a:off x="8445401" y="5143500"/>
            <a:ext cx="3143414" cy="2286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Discipline impacts team performance</a:t>
            </a:r>
            <a:endParaRPr lang="en-US" sz="1120" dirty="0"/>
          </a:p>
        </p:txBody>
      </p:sp>
      <p:sp>
        <p:nvSpPr>
          <p:cNvPr id="45" name="Text 14"/>
          <p:cNvSpPr/>
          <p:nvPr/>
        </p:nvSpPr>
        <p:spPr>
          <a:xfrm>
            <a:off x="8445401" y="5448300"/>
            <a:ext cx="3251150" cy="4572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Strategic consistency is a key differentiator</a:t>
            </a:r>
            <a:endParaRPr lang="en-US" sz="11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0" y="647700"/>
            <a:ext cx="12192000" cy="6210300"/>
          </a:xfrm>
          <a:prstGeom prst="rect">
            <a:avLst/>
          </a:prstGeom>
        </p:spPr>
      </p:pic>
      <p:pic>
        <p:nvPicPr>
          <p:cNvPr id="14" name="Image 12" descr="preencoded.png"/>
          <p:cNvPicPr>
            <a:picLocks noChangeAspect="1"/>
          </p:cNvPicPr>
          <p:nvPr/>
        </p:nvPicPr>
        <p:blipFill>
          <a:blip r:embed="rId12"/>
          <a:stretch>
            <a:fillRect/>
          </a:stretch>
        </p:blipFill>
        <p:spPr>
          <a:xfrm>
            <a:off x="5810250" y="952500"/>
            <a:ext cx="571500" cy="457200"/>
          </a:xfrm>
          <a:prstGeom prst="rect">
            <a:avLst/>
          </a:prstGeom>
        </p:spPr>
      </p:pic>
      <p:pic>
        <p:nvPicPr>
          <p:cNvPr id="15" name="Image 13" descr="preencoded.png"/>
          <p:cNvPicPr>
            <a:picLocks noChangeAspect="1"/>
          </p:cNvPicPr>
          <p:nvPr/>
        </p:nvPicPr>
        <p:blipFill>
          <a:blip r:embed="rId13"/>
          <a:stretch>
            <a:fillRect/>
          </a:stretch>
        </p:blipFill>
        <p:spPr>
          <a:xfrm>
            <a:off x="304800" y="2600325"/>
            <a:ext cx="5676900" cy="1219200"/>
          </a:xfrm>
          <a:prstGeom prst="rect">
            <a:avLst/>
          </a:prstGeom>
        </p:spPr>
      </p:pic>
      <p:pic>
        <p:nvPicPr>
          <p:cNvPr id="16" name="Image 14" descr="preencoded.png"/>
          <p:cNvPicPr>
            <a:picLocks noChangeAspect="1"/>
          </p:cNvPicPr>
          <p:nvPr/>
        </p:nvPicPr>
        <p:blipFill>
          <a:blip r:embed="rId14"/>
          <a:stretch>
            <a:fillRect/>
          </a:stretch>
        </p:blipFill>
        <p:spPr>
          <a:xfrm>
            <a:off x="495300" y="2790825"/>
            <a:ext cx="190500" cy="266700"/>
          </a:xfrm>
          <a:prstGeom prst="rect">
            <a:avLst/>
          </a:prstGeom>
        </p:spPr>
      </p:pic>
      <p:pic>
        <p:nvPicPr>
          <p:cNvPr id="17" name="Image 15" descr="preencoded.png"/>
          <p:cNvPicPr>
            <a:picLocks noChangeAspect="1"/>
          </p:cNvPicPr>
          <p:nvPr/>
        </p:nvPicPr>
        <p:blipFill>
          <a:blip r:embed="rId13"/>
          <a:stretch>
            <a:fillRect/>
          </a:stretch>
        </p:blipFill>
        <p:spPr>
          <a:xfrm>
            <a:off x="6210300" y="2600325"/>
            <a:ext cx="5676900" cy="1219200"/>
          </a:xfrm>
          <a:prstGeom prst="rect">
            <a:avLst/>
          </a:prstGeom>
        </p:spPr>
      </p:pic>
      <p:pic>
        <p:nvPicPr>
          <p:cNvPr id="18" name="Image 16" descr="preencoded.png"/>
          <p:cNvPicPr>
            <a:picLocks noChangeAspect="1"/>
          </p:cNvPicPr>
          <p:nvPr/>
        </p:nvPicPr>
        <p:blipFill>
          <a:blip r:embed="rId15"/>
          <a:stretch>
            <a:fillRect/>
          </a:stretch>
        </p:blipFill>
        <p:spPr>
          <a:xfrm>
            <a:off x="6400800" y="2790825"/>
            <a:ext cx="171450" cy="266700"/>
          </a:xfrm>
          <a:prstGeom prst="rect">
            <a:avLst/>
          </a:prstGeom>
        </p:spPr>
      </p:pic>
      <p:pic>
        <p:nvPicPr>
          <p:cNvPr id="19" name="Image 17" descr="preencoded.png"/>
          <p:cNvPicPr>
            <a:picLocks noChangeAspect="1"/>
          </p:cNvPicPr>
          <p:nvPr/>
        </p:nvPicPr>
        <p:blipFill>
          <a:blip r:embed="rId13"/>
          <a:stretch>
            <a:fillRect/>
          </a:stretch>
        </p:blipFill>
        <p:spPr>
          <a:xfrm>
            <a:off x="304800" y="4048125"/>
            <a:ext cx="5676900" cy="1219200"/>
          </a:xfrm>
          <a:prstGeom prst="rect">
            <a:avLst/>
          </a:prstGeom>
        </p:spPr>
      </p:pic>
      <p:pic>
        <p:nvPicPr>
          <p:cNvPr id="20" name="Image 18" descr="preencoded.png"/>
          <p:cNvPicPr>
            <a:picLocks noChangeAspect="1"/>
          </p:cNvPicPr>
          <p:nvPr/>
        </p:nvPicPr>
        <p:blipFill>
          <a:blip r:embed="rId16"/>
          <a:stretch>
            <a:fillRect/>
          </a:stretch>
        </p:blipFill>
        <p:spPr>
          <a:xfrm>
            <a:off x="495300" y="4238625"/>
            <a:ext cx="238125" cy="266700"/>
          </a:xfrm>
          <a:prstGeom prst="rect">
            <a:avLst/>
          </a:prstGeom>
        </p:spPr>
      </p:pic>
      <p:pic>
        <p:nvPicPr>
          <p:cNvPr id="21" name="Image 19" descr="preencoded.png"/>
          <p:cNvPicPr>
            <a:picLocks noChangeAspect="1"/>
          </p:cNvPicPr>
          <p:nvPr/>
        </p:nvPicPr>
        <p:blipFill>
          <a:blip r:embed="rId13"/>
          <a:stretch>
            <a:fillRect/>
          </a:stretch>
        </p:blipFill>
        <p:spPr>
          <a:xfrm>
            <a:off x="6210300" y="4048125"/>
            <a:ext cx="5676900" cy="1219200"/>
          </a:xfrm>
          <a:prstGeom prst="rect">
            <a:avLst/>
          </a:prstGeom>
        </p:spPr>
      </p:pic>
      <p:pic>
        <p:nvPicPr>
          <p:cNvPr id="22" name="Image 20" descr="preencoded.png"/>
          <p:cNvPicPr>
            <a:picLocks noChangeAspect="1"/>
          </p:cNvPicPr>
          <p:nvPr/>
        </p:nvPicPr>
        <p:blipFill>
          <a:blip r:embed="rId17"/>
          <a:stretch>
            <a:fillRect/>
          </a:stretch>
        </p:blipFill>
        <p:spPr>
          <a:xfrm>
            <a:off x="6400800" y="4238625"/>
            <a:ext cx="142875" cy="266700"/>
          </a:xfrm>
          <a:prstGeom prst="rect">
            <a:avLst/>
          </a:prstGeom>
        </p:spPr>
      </p:pic>
      <p:pic>
        <p:nvPicPr>
          <p:cNvPr id="24" name="Image 22" descr="preencoded.png"/>
          <p:cNvPicPr>
            <a:picLocks noChangeAspect="1"/>
          </p:cNvPicPr>
          <p:nvPr/>
        </p:nvPicPr>
        <p:blipFill>
          <a:blip r:embed="rId18"/>
          <a:stretch>
            <a:fillRect/>
          </a:stretch>
        </p:blipFill>
        <p:spPr>
          <a:xfrm>
            <a:off x="0" y="6553200"/>
            <a:ext cx="12192000" cy="304800"/>
          </a:xfrm>
          <a:prstGeom prst="rect">
            <a:avLst/>
          </a:prstGeom>
        </p:spPr>
      </p:pic>
      <p:sp>
        <p:nvSpPr>
          <p:cNvPr id="25" name="Text 0"/>
          <p:cNvSpPr/>
          <p:nvPr/>
        </p:nvSpPr>
        <p:spPr>
          <a:xfrm>
            <a:off x="381000" y="152400"/>
            <a:ext cx="4156621"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Questions &amp; Discussion</a:t>
            </a:r>
            <a:endParaRPr lang="en-US" sz="2040" dirty="0"/>
          </a:p>
        </p:txBody>
      </p:sp>
      <p:sp>
        <p:nvSpPr>
          <p:cNvPr id="26"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7" name="Text 2"/>
          <p:cNvSpPr/>
          <p:nvPr/>
        </p:nvSpPr>
        <p:spPr>
          <a:xfrm>
            <a:off x="-274320" y="1571625"/>
            <a:ext cx="12740640" cy="304800"/>
          </a:xfrm>
          <a:prstGeom prst="rect">
            <a:avLst/>
          </a:prstGeom>
          <a:noFill/>
          <a:ln/>
        </p:spPr>
        <p:txBody>
          <a:bodyPr wrap="square" lIns="0" tIns="0" rIns="0" bIns="0" rtlCol="0" anchor="t">
            <a:spAutoFit/>
          </a:bodyPr>
          <a:lstStyle/>
          <a:p>
            <a:pPr marL="0" indent="0" algn="ctr">
              <a:lnSpc>
                <a:spcPts val="2400"/>
              </a:lnSpc>
              <a:buNone/>
            </a:pPr>
            <a:r>
              <a:rPr lang="en-US" sz="1646" b="1" dirty="0">
                <a:solidFill>
                  <a:srgbClr val="FFFFFF"/>
                </a:solidFill>
                <a:latin typeface="ui-sans-serif" pitchFamily="34" charset="0"/>
                <a:ea typeface="ui-sans-serif" pitchFamily="34" charset="-122"/>
                <a:cs typeface="ui-sans-serif" pitchFamily="34" charset="-120"/>
              </a:rPr>
              <a:t>Thank you for your attention!</a:t>
            </a:r>
            <a:endParaRPr lang="en-US" sz="1646" dirty="0"/>
          </a:p>
        </p:txBody>
      </p:sp>
      <p:sp>
        <p:nvSpPr>
          <p:cNvPr id="28" name="Text 3"/>
          <p:cNvSpPr/>
          <p:nvPr/>
        </p:nvSpPr>
        <p:spPr>
          <a:xfrm>
            <a:off x="-274320" y="2028825"/>
            <a:ext cx="12740640" cy="266700"/>
          </a:xfrm>
          <a:prstGeom prst="rect">
            <a:avLst/>
          </a:prstGeom>
          <a:noFill/>
          <a:ln/>
        </p:spPr>
        <p:txBody>
          <a:bodyPr wrap="square" lIns="0" tIns="0" rIns="0" bIns="0" rtlCol="0" anchor="t">
            <a:spAutoFit/>
          </a:bodyPr>
          <a:lstStyle/>
          <a:p>
            <a:pPr marL="0" indent="0" algn="ctr">
              <a:lnSpc>
                <a:spcPts val="2100"/>
              </a:lnSpc>
              <a:buNone/>
            </a:pPr>
            <a:r>
              <a:rPr lang="en-US" sz="1380" dirty="0">
                <a:solidFill>
                  <a:srgbClr val="FFFFFF"/>
                </a:solidFill>
                <a:latin typeface="ui-sans-serif" pitchFamily="34" charset="0"/>
                <a:ea typeface="ui-sans-serif" pitchFamily="34" charset="-122"/>
                <a:cs typeface="ui-sans-serif" pitchFamily="34" charset="-120"/>
              </a:rPr>
              <a:t>We welcome your questions and insights about the Tunisian Ligue 1 analytics presented today</a:t>
            </a:r>
            <a:endParaRPr lang="en-US" sz="1380" dirty="0"/>
          </a:p>
        </p:txBody>
      </p:sp>
      <p:sp>
        <p:nvSpPr>
          <p:cNvPr id="29" name="Text 4"/>
          <p:cNvSpPr/>
          <p:nvPr/>
        </p:nvSpPr>
        <p:spPr>
          <a:xfrm>
            <a:off x="800100" y="2790825"/>
            <a:ext cx="325817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Team Performance Analysis</a:t>
            </a:r>
            <a:endParaRPr lang="en-US" sz="1380" dirty="0"/>
          </a:p>
        </p:txBody>
      </p:sp>
      <p:sp>
        <p:nvSpPr>
          <p:cNvPr id="30" name="Text 5"/>
          <p:cNvSpPr/>
          <p:nvPr/>
        </p:nvSpPr>
        <p:spPr>
          <a:xfrm>
            <a:off x="495300" y="3171825"/>
            <a:ext cx="52959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Discuss the strengths and weaknesses of top-performing teams and potential title contenders</a:t>
            </a:r>
            <a:endParaRPr lang="en-US" sz="1120" dirty="0"/>
          </a:p>
        </p:txBody>
      </p:sp>
      <p:sp>
        <p:nvSpPr>
          <p:cNvPr id="31" name="Text 6"/>
          <p:cNvSpPr/>
          <p:nvPr/>
        </p:nvSpPr>
        <p:spPr>
          <a:xfrm>
            <a:off x="6686550" y="2790825"/>
            <a:ext cx="242685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Player Contributions</a:t>
            </a:r>
            <a:endParaRPr lang="en-US" sz="1380" dirty="0"/>
          </a:p>
        </p:txBody>
      </p:sp>
      <p:sp>
        <p:nvSpPr>
          <p:cNvPr id="32" name="Text 7"/>
          <p:cNvSpPr/>
          <p:nvPr/>
        </p:nvSpPr>
        <p:spPr>
          <a:xfrm>
            <a:off x="6400800" y="3171825"/>
            <a:ext cx="582549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Review the most valuable players and their impact on team success</a:t>
            </a:r>
            <a:endParaRPr lang="en-US" sz="1120" dirty="0"/>
          </a:p>
        </p:txBody>
      </p:sp>
      <p:sp>
        <p:nvSpPr>
          <p:cNvPr id="33" name="Text 8"/>
          <p:cNvSpPr/>
          <p:nvPr/>
        </p:nvSpPr>
        <p:spPr>
          <a:xfrm>
            <a:off x="847725" y="4238625"/>
            <a:ext cx="2275909"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Disciplinary Impact</a:t>
            </a:r>
            <a:endParaRPr lang="en-US" sz="1380" dirty="0"/>
          </a:p>
        </p:txBody>
      </p:sp>
      <p:sp>
        <p:nvSpPr>
          <p:cNvPr id="34" name="Text 9"/>
          <p:cNvSpPr/>
          <p:nvPr/>
        </p:nvSpPr>
        <p:spPr>
          <a:xfrm>
            <a:off x="495300" y="4619625"/>
            <a:ext cx="52959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Explore how disciplinary records affect team performance and player development</a:t>
            </a:r>
            <a:endParaRPr lang="en-US" sz="1120" dirty="0"/>
          </a:p>
        </p:txBody>
      </p:sp>
      <p:sp>
        <p:nvSpPr>
          <p:cNvPr id="35" name="Text 10"/>
          <p:cNvSpPr/>
          <p:nvPr/>
        </p:nvSpPr>
        <p:spPr>
          <a:xfrm>
            <a:off x="6657975" y="4238625"/>
            <a:ext cx="2602676"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Strategic Implications</a:t>
            </a:r>
            <a:endParaRPr lang="en-US" sz="1380" dirty="0"/>
          </a:p>
        </p:txBody>
      </p:sp>
      <p:sp>
        <p:nvSpPr>
          <p:cNvPr id="36" name="Text 11"/>
          <p:cNvSpPr/>
          <p:nvPr/>
        </p:nvSpPr>
        <p:spPr>
          <a:xfrm>
            <a:off x="6400800" y="4619625"/>
            <a:ext cx="5825490"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Consider the broader insights and strategic lessons from the data</a:t>
            </a:r>
            <a:endParaRPr lang="en-US" sz="1120" dirty="0"/>
          </a:p>
        </p:txBody>
      </p:sp>
      <p:sp>
        <p:nvSpPr>
          <p:cNvPr id="37" name="Text 12"/>
          <p:cNvSpPr/>
          <p:nvPr/>
        </p:nvSpPr>
        <p:spPr>
          <a:xfrm>
            <a:off x="-274320" y="5572125"/>
            <a:ext cx="12740640" cy="244682"/>
          </a:xfrm>
          <a:prstGeom prst="rect">
            <a:avLst/>
          </a:prstGeom>
          <a:noFill/>
          <a:ln/>
        </p:spPr>
        <p:txBody>
          <a:bodyPr wrap="square" lIns="0" tIns="0" rIns="0" bIns="0" rtlCol="0" anchor="t">
            <a:spAutoFit/>
          </a:bodyPr>
          <a:lstStyle/>
          <a:p>
            <a:pPr marL="0" indent="0" algn="ctr">
              <a:lnSpc>
                <a:spcPts val="2100"/>
              </a:lnSpc>
              <a:buNone/>
            </a:pPr>
            <a:endParaRPr lang="en-US" sz="1260" dirty="0"/>
          </a:p>
        </p:txBody>
      </p:sp>
      <p:sp>
        <p:nvSpPr>
          <p:cNvPr id="38" name="Text 13"/>
          <p:cNvSpPr/>
          <p:nvPr/>
        </p:nvSpPr>
        <p:spPr>
          <a:xfrm>
            <a:off x="4640803" y="5915025"/>
            <a:ext cx="3138994" cy="211083"/>
          </a:xfrm>
          <a:prstGeom prst="rect">
            <a:avLst/>
          </a:prstGeom>
          <a:noFill/>
          <a:ln/>
        </p:spPr>
        <p:txBody>
          <a:bodyPr wrap="square" lIns="0" tIns="0" rIns="0" bIns="0" rtlCol="0" anchor="t">
            <a:spAutoFit/>
          </a:bodyPr>
          <a:lstStyle/>
          <a:p>
            <a:pPr marL="0" indent="0" algn="ctr">
              <a:lnSpc>
                <a:spcPts val="1800"/>
              </a:lnSpc>
              <a:buNone/>
            </a:pPr>
            <a:endParaRPr lang="en-US" sz="11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7533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75335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775335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7753350"/>
          </a:xfrm>
          <a:prstGeom prst="rect">
            <a:avLst/>
          </a:prstGeom>
        </p:spPr>
      </p:pic>
      <p:pic>
        <p:nvPicPr>
          <p:cNvPr id="8" name="Image 6" descr="preencoded.png"/>
          <p:cNvPicPr>
            <a:picLocks noChangeAspect="1"/>
          </p:cNvPicPr>
          <p:nvPr/>
        </p:nvPicPr>
        <p:blipFill>
          <a:blip r:embed="rId7"/>
          <a:stretch>
            <a:fillRect/>
          </a:stretch>
        </p:blipFill>
        <p:spPr>
          <a:xfrm>
            <a:off x="5524500" y="3305175"/>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81000" y="1028700"/>
            <a:ext cx="11430000" cy="1695450"/>
          </a:xfrm>
          <a:prstGeom prst="rect">
            <a:avLst/>
          </a:prstGeom>
        </p:spPr>
      </p:pic>
      <p:pic>
        <p:nvPicPr>
          <p:cNvPr id="14" name="Image 12" descr="preencoded.png"/>
          <p:cNvPicPr>
            <a:picLocks noChangeAspect="1"/>
          </p:cNvPicPr>
          <p:nvPr/>
        </p:nvPicPr>
        <p:blipFill>
          <a:blip r:embed="rId12"/>
          <a:stretch>
            <a:fillRect/>
          </a:stretch>
        </p:blipFill>
        <p:spPr>
          <a:xfrm>
            <a:off x="381000" y="3028950"/>
            <a:ext cx="3657600" cy="1866900"/>
          </a:xfrm>
          <a:prstGeom prst="rect">
            <a:avLst/>
          </a:prstGeom>
        </p:spPr>
      </p:pic>
      <p:pic>
        <p:nvPicPr>
          <p:cNvPr id="15" name="Image 13" descr="preencoded.png"/>
          <p:cNvPicPr>
            <a:picLocks noChangeAspect="1"/>
          </p:cNvPicPr>
          <p:nvPr/>
        </p:nvPicPr>
        <p:blipFill>
          <a:blip r:embed="rId13"/>
          <a:stretch>
            <a:fillRect/>
          </a:stretch>
        </p:blipFill>
        <p:spPr>
          <a:xfrm>
            <a:off x="2028825" y="3219450"/>
            <a:ext cx="361950" cy="342900"/>
          </a:xfrm>
          <a:prstGeom prst="rect">
            <a:avLst/>
          </a:prstGeom>
        </p:spPr>
      </p:pic>
      <p:pic>
        <p:nvPicPr>
          <p:cNvPr id="16" name="Image 14" descr="preencoded.png"/>
          <p:cNvPicPr>
            <a:picLocks noChangeAspect="1"/>
          </p:cNvPicPr>
          <p:nvPr/>
        </p:nvPicPr>
        <p:blipFill>
          <a:blip r:embed="rId12"/>
          <a:stretch>
            <a:fillRect/>
          </a:stretch>
        </p:blipFill>
        <p:spPr>
          <a:xfrm>
            <a:off x="4267200" y="3028950"/>
            <a:ext cx="3657600" cy="1866900"/>
          </a:xfrm>
          <a:prstGeom prst="rect">
            <a:avLst/>
          </a:prstGeom>
        </p:spPr>
      </p:pic>
      <p:pic>
        <p:nvPicPr>
          <p:cNvPr id="17" name="Image 15" descr="preencoded.png"/>
          <p:cNvPicPr>
            <a:picLocks noChangeAspect="1"/>
          </p:cNvPicPr>
          <p:nvPr/>
        </p:nvPicPr>
        <p:blipFill>
          <a:blip r:embed="rId14"/>
          <a:stretch>
            <a:fillRect/>
          </a:stretch>
        </p:blipFill>
        <p:spPr>
          <a:xfrm>
            <a:off x="5972175" y="3219450"/>
            <a:ext cx="247650" cy="342900"/>
          </a:xfrm>
          <a:prstGeom prst="rect">
            <a:avLst/>
          </a:prstGeom>
        </p:spPr>
      </p:pic>
      <p:pic>
        <p:nvPicPr>
          <p:cNvPr id="18" name="Image 16" descr="preencoded.png"/>
          <p:cNvPicPr>
            <a:picLocks noChangeAspect="1"/>
          </p:cNvPicPr>
          <p:nvPr/>
        </p:nvPicPr>
        <p:blipFill>
          <a:blip r:embed="rId12"/>
          <a:stretch>
            <a:fillRect/>
          </a:stretch>
        </p:blipFill>
        <p:spPr>
          <a:xfrm>
            <a:off x="8153400" y="3028950"/>
            <a:ext cx="3657600" cy="1866900"/>
          </a:xfrm>
          <a:prstGeom prst="rect">
            <a:avLst/>
          </a:prstGeom>
        </p:spPr>
      </p:pic>
      <p:pic>
        <p:nvPicPr>
          <p:cNvPr id="19" name="Image 17" descr="preencoded.png"/>
          <p:cNvPicPr>
            <a:picLocks noChangeAspect="1"/>
          </p:cNvPicPr>
          <p:nvPr/>
        </p:nvPicPr>
        <p:blipFill>
          <a:blip r:embed="rId15"/>
          <a:stretch>
            <a:fillRect/>
          </a:stretch>
        </p:blipFill>
        <p:spPr>
          <a:xfrm>
            <a:off x="9839325" y="3219450"/>
            <a:ext cx="285750" cy="342900"/>
          </a:xfrm>
          <a:prstGeom prst="rect">
            <a:avLst/>
          </a:prstGeom>
        </p:spPr>
      </p:pic>
      <p:pic>
        <p:nvPicPr>
          <p:cNvPr id="20" name="Image 18" descr="preencoded.png"/>
          <p:cNvPicPr>
            <a:picLocks noChangeAspect="1"/>
          </p:cNvPicPr>
          <p:nvPr/>
        </p:nvPicPr>
        <p:blipFill>
          <a:blip r:embed="rId16"/>
          <a:stretch>
            <a:fillRect/>
          </a:stretch>
        </p:blipFill>
        <p:spPr>
          <a:xfrm>
            <a:off x="381000" y="5200650"/>
            <a:ext cx="11430000" cy="2171700"/>
          </a:xfrm>
          <a:prstGeom prst="rect">
            <a:avLst/>
          </a:prstGeom>
        </p:spPr>
      </p:pic>
      <p:pic>
        <p:nvPicPr>
          <p:cNvPr id="21" name="Image 19" descr="preencoded.png"/>
          <p:cNvPicPr>
            <a:picLocks noChangeAspect="1"/>
          </p:cNvPicPr>
          <p:nvPr/>
        </p:nvPicPr>
        <p:blipFill>
          <a:blip r:embed="rId17"/>
          <a:stretch>
            <a:fillRect/>
          </a:stretch>
        </p:blipFill>
        <p:spPr>
          <a:xfrm>
            <a:off x="1676400" y="5848350"/>
            <a:ext cx="609600" cy="609600"/>
          </a:xfrm>
          <a:prstGeom prst="rect">
            <a:avLst/>
          </a:prstGeom>
        </p:spPr>
      </p:pic>
      <p:pic>
        <p:nvPicPr>
          <p:cNvPr id="22" name="Image 20" descr="preencoded.png"/>
          <p:cNvPicPr>
            <a:picLocks noChangeAspect="1"/>
          </p:cNvPicPr>
          <p:nvPr/>
        </p:nvPicPr>
        <p:blipFill>
          <a:blip r:embed="rId18"/>
          <a:stretch>
            <a:fillRect/>
          </a:stretch>
        </p:blipFill>
        <p:spPr>
          <a:xfrm>
            <a:off x="1881187" y="6000750"/>
            <a:ext cx="200025" cy="304800"/>
          </a:xfrm>
          <a:prstGeom prst="rect">
            <a:avLst/>
          </a:prstGeom>
        </p:spPr>
      </p:pic>
      <p:pic>
        <p:nvPicPr>
          <p:cNvPr id="23" name="Image 21" descr="preencoded.png"/>
          <p:cNvPicPr>
            <a:picLocks noChangeAspect="1"/>
          </p:cNvPicPr>
          <p:nvPr/>
        </p:nvPicPr>
        <p:blipFill>
          <a:blip r:embed="rId19"/>
          <a:stretch>
            <a:fillRect/>
          </a:stretch>
        </p:blipFill>
        <p:spPr>
          <a:xfrm>
            <a:off x="4419600" y="5848350"/>
            <a:ext cx="609600" cy="609600"/>
          </a:xfrm>
          <a:prstGeom prst="rect">
            <a:avLst/>
          </a:prstGeom>
        </p:spPr>
      </p:pic>
      <p:pic>
        <p:nvPicPr>
          <p:cNvPr id="24" name="Image 22" descr="preencoded.png"/>
          <p:cNvPicPr>
            <a:picLocks noChangeAspect="1"/>
          </p:cNvPicPr>
          <p:nvPr/>
        </p:nvPicPr>
        <p:blipFill>
          <a:blip r:embed="rId20"/>
          <a:stretch>
            <a:fillRect/>
          </a:stretch>
        </p:blipFill>
        <p:spPr>
          <a:xfrm>
            <a:off x="4581525" y="6000750"/>
            <a:ext cx="285750" cy="304800"/>
          </a:xfrm>
          <a:prstGeom prst="rect">
            <a:avLst/>
          </a:prstGeom>
        </p:spPr>
      </p:pic>
      <p:pic>
        <p:nvPicPr>
          <p:cNvPr id="25" name="Image 23" descr="preencoded.png"/>
          <p:cNvPicPr>
            <a:picLocks noChangeAspect="1"/>
          </p:cNvPicPr>
          <p:nvPr/>
        </p:nvPicPr>
        <p:blipFill>
          <a:blip r:embed="rId21"/>
          <a:stretch>
            <a:fillRect/>
          </a:stretch>
        </p:blipFill>
        <p:spPr>
          <a:xfrm>
            <a:off x="7162800" y="5848350"/>
            <a:ext cx="609600" cy="609600"/>
          </a:xfrm>
          <a:prstGeom prst="rect">
            <a:avLst/>
          </a:prstGeom>
        </p:spPr>
      </p:pic>
      <p:pic>
        <p:nvPicPr>
          <p:cNvPr id="26" name="Image 24" descr="preencoded.png"/>
          <p:cNvPicPr>
            <a:picLocks noChangeAspect="1"/>
          </p:cNvPicPr>
          <p:nvPr/>
        </p:nvPicPr>
        <p:blipFill>
          <a:blip r:embed="rId22"/>
          <a:stretch>
            <a:fillRect/>
          </a:stretch>
        </p:blipFill>
        <p:spPr>
          <a:xfrm>
            <a:off x="7339012" y="6000750"/>
            <a:ext cx="257175" cy="304800"/>
          </a:xfrm>
          <a:prstGeom prst="rect">
            <a:avLst/>
          </a:prstGeom>
        </p:spPr>
      </p:pic>
      <p:pic>
        <p:nvPicPr>
          <p:cNvPr id="27" name="Image 25" descr="preencoded.png"/>
          <p:cNvPicPr>
            <a:picLocks noChangeAspect="1"/>
          </p:cNvPicPr>
          <p:nvPr/>
        </p:nvPicPr>
        <p:blipFill>
          <a:blip r:embed="rId23"/>
          <a:stretch>
            <a:fillRect/>
          </a:stretch>
        </p:blipFill>
        <p:spPr>
          <a:xfrm>
            <a:off x="9906000" y="5848350"/>
            <a:ext cx="609600" cy="609600"/>
          </a:xfrm>
          <a:prstGeom prst="rect">
            <a:avLst/>
          </a:prstGeom>
        </p:spPr>
      </p:pic>
      <p:pic>
        <p:nvPicPr>
          <p:cNvPr id="28" name="Image 26" descr="preencoded.png"/>
          <p:cNvPicPr>
            <a:picLocks noChangeAspect="1"/>
          </p:cNvPicPr>
          <p:nvPr/>
        </p:nvPicPr>
        <p:blipFill>
          <a:blip r:embed="rId24"/>
          <a:stretch>
            <a:fillRect/>
          </a:stretch>
        </p:blipFill>
        <p:spPr>
          <a:xfrm>
            <a:off x="10125075" y="6000750"/>
            <a:ext cx="171450" cy="304800"/>
          </a:xfrm>
          <a:prstGeom prst="rect">
            <a:avLst/>
          </a:prstGeom>
        </p:spPr>
      </p:pic>
      <p:sp>
        <p:nvSpPr>
          <p:cNvPr id="29" name="Text 0"/>
          <p:cNvSpPr/>
          <p:nvPr/>
        </p:nvSpPr>
        <p:spPr>
          <a:xfrm>
            <a:off x="381000" y="152400"/>
            <a:ext cx="3024887"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Project Overview</a:t>
            </a:r>
            <a:endParaRPr lang="en-US" sz="2040" dirty="0"/>
          </a:p>
        </p:txBody>
      </p:sp>
      <p:sp>
        <p:nvSpPr>
          <p:cNvPr id="30"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31" name="Text 2"/>
          <p:cNvSpPr/>
          <p:nvPr/>
        </p:nvSpPr>
        <p:spPr>
          <a:xfrm>
            <a:off x="609600" y="1257300"/>
            <a:ext cx="10972800" cy="893065"/>
          </a:xfrm>
          <a:prstGeom prst="rect">
            <a:avLst/>
          </a:prstGeom>
          <a:noFill/>
          <a:ln/>
        </p:spPr>
        <p:txBody>
          <a:bodyPr wrap="square" lIns="0" tIns="0" rIns="0" bIns="0" rtlCol="0" anchor="t">
            <a:spAutoFit/>
          </a:bodyPr>
          <a:lstStyle/>
          <a:p>
            <a:pPr marL="0" indent="0">
              <a:lnSpc>
                <a:spcPts val="2438"/>
              </a:lnSpc>
              <a:buNone/>
            </a:pPr>
            <a:r>
              <a:rPr lang="en-US" sz="1380" dirty="0">
                <a:solidFill>
                  <a:srgbClr val="FFFFFF"/>
                </a:solidFill>
                <a:latin typeface="ui-sans-serif" pitchFamily="34" charset="0"/>
                <a:ea typeface="ui-sans-serif" pitchFamily="34" charset="-122"/>
                <a:cs typeface="ui-sans-serif" pitchFamily="34" charset="-120"/>
              </a:rPr>
              <a:t>This analysis report aims to provide data-driven insights into the Tunisian Ligue, focusing on team performance, player efficiency, and match trends. The project encompasses data collected from top Tunisian clubs, individual player statistics, and overall league standings, processed through a structured technical workflow from data acquisition to visualization.</a:t>
            </a:r>
            <a:endParaRPr lang="en-US" sz="1380" dirty="0"/>
          </a:p>
        </p:txBody>
      </p:sp>
      <p:sp>
        <p:nvSpPr>
          <p:cNvPr id="32" name="Text 3"/>
          <p:cNvSpPr/>
          <p:nvPr/>
        </p:nvSpPr>
        <p:spPr>
          <a:xfrm>
            <a:off x="1108360" y="3676650"/>
            <a:ext cx="2202731"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Team Performance</a:t>
            </a:r>
            <a:endParaRPr lang="en-US" sz="1380" dirty="0"/>
          </a:p>
        </p:txBody>
      </p:sp>
      <p:sp>
        <p:nvSpPr>
          <p:cNvPr id="33" name="Text 4"/>
          <p:cNvSpPr/>
          <p:nvPr/>
        </p:nvSpPr>
        <p:spPr>
          <a:xfrm>
            <a:off x="571500" y="4019550"/>
            <a:ext cx="3276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Analysis of team statistics, offensive and defensive efficiency, and overall standings</a:t>
            </a:r>
            <a:endParaRPr lang="en-US" sz="1120" dirty="0"/>
          </a:p>
        </p:txBody>
      </p:sp>
      <p:sp>
        <p:nvSpPr>
          <p:cNvPr id="34" name="Text 5"/>
          <p:cNvSpPr/>
          <p:nvPr/>
        </p:nvSpPr>
        <p:spPr>
          <a:xfrm>
            <a:off x="5125693" y="3676650"/>
            <a:ext cx="1940466"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Player Efficiency</a:t>
            </a:r>
            <a:endParaRPr lang="en-US" sz="1380" dirty="0"/>
          </a:p>
        </p:txBody>
      </p:sp>
      <p:sp>
        <p:nvSpPr>
          <p:cNvPr id="35" name="Text 6"/>
          <p:cNvSpPr/>
          <p:nvPr/>
        </p:nvSpPr>
        <p:spPr>
          <a:xfrm>
            <a:off x="4457700" y="4019550"/>
            <a:ext cx="3276600" cy="4572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Examination of individual player statistics, goal scorers, and assisters</a:t>
            </a:r>
            <a:endParaRPr lang="en-US" sz="1120" dirty="0"/>
          </a:p>
        </p:txBody>
      </p:sp>
      <p:sp>
        <p:nvSpPr>
          <p:cNvPr id="36" name="Text 7"/>
          <p:cNvSpPr/>
          <p:nvPr/>
        </p:nvSpPr>
        <p:spPr>
          <a:xfrm>
            <a:off x="9189192" y="3676650"/>
            <a:ext cx="1585868"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Match Trends</a:t>
            </a:r>
            <a:endParaRPr lang="en-US" sz="1380" dirty="0"/>
          </a:p>
        </p:txBody>
      </p:sp>
      <p:sp>
        <p:nvSpPr>
          <p:cNvPr id="37" name="Text 8"/>
          <p:cNvSpPr/>
          <p:nvPr/>
        </p:nvSpPr>
        <p:spPr>
          <a:xfrm>
            <a:off x="8343900" y="4019550"/>
            <a:ext cx="3276600" cy="6858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Analysis of disciplinary records, card accumulation, and their impact on team performance</a:t>
            </a:r>
            <a:endParaRPr lang="en-US" sz="1120" dirty="0"/>
          </a:p>
        </p:txBody>
      </p:sp>
      <p:sp>
        <p:nvSpPr>
          <p:cNvPr id="38" name="Text 9"/>
          <p:cNvSpPr/>
          <p:nvPr/>
        </p:nvSpPr>
        <p:spPr>
          <a:xfrm>
            <a:off x="609600" y="5429250"/>
            <a:ext cx="120700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Data-Driven Process</a:t>
            </a:r>
            <a:endParaRPr lang="en-US" sz="1380" dirty="0"/>
          </a:p>
        </p:txBody>
      </p:sp>
      <p:sp>
        <p:nvSpPr>
          <p:cNvPr id="39" name="Text 10"/>
          <p:cNvSpPr/>
          <p:nvPr/>
        </p:nvSpPr>
        <p:spPr>
          <a:xfrm>
            <a:off x="1325612" y="6534150"/>
            <a:ext cx="1442293"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Data Collection</a:t>
            </a:r>
            <a:endParaRPr lang="en-US" sz="1120" dirty="0"/>
          </a:p>
        </p:txBody>
      </p:sp>
      <p:sp>
        <p:nvSpPr>
          <p:cNvPr id="40" name="Text 11"/>
          <p:cNvSpPr/>
          <p:nvPr/>
        </p:nvSpPr>
        <p:spPr>
          <a:xfrm>
            <a:off x="738150" y="6762750"/>
            <a:ext cx="2485951"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Web scraping from online sources</a:t>
            </a:r>
            <a:endParaRPr lang="en-US" sz="980" dirty="0"/>
          </a:p>
        </p:txBody>
      </p:sp>
      <p:sp>
        <p:nvSpPr>
          <p:cNvPr id="41" name="Text 12"/>
          <p:cNvSpPr/>
          <p:nvPr/>
        </p:nvSpPr>
        <p:spPr>
          <a:xfrm>
            <a:off x="4198888" y="6534150"/>
            <a:ext cx="1156127"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ETL Pipeline</a:t>
            </a:r>
            <a:endParaRPr lang="en-US" sz="1120" dirty="0"/>
          </a:p>
        </p:txBody>
      </p:sp>
      <p:sp>
        <p:nvSpPr>
          <p:cNvPr id="42" name="Text 13"/>
          <p:cNvSpPr/>
          <p:nvPr/>
        </p:nvSpPr>
        <p:spPr>
          <a:xfrm>
            <a:off x="3910593" y="6762750"/>
            <a:ext cx="1627614"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SSIS &amp; Apache Airflow</a:t>
            </a:r>
            <a:endParaRPr lang="en-US" sz="980" dirty="0"/>
          </a:p>
        </p:txBody>
      </p:sp>
      <p:sp>
        <p:nvSpPr>
          <p:cNvPr id="43" name="Text 14"/>
          <p:cNvSpPr/>
          <p:nvPr/>
        </p:nvSpPr>
        <p:spPr>
          <a:xfrm>
            <a:off x="7110264" y="6534150"/>
            <a:ext cx="785976"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Analysis</a:t>
            </a:r>
            <a:endParaRPr lang="en-US" sz="1120" dirty="0"/>
          </a:p>
        </p:txBody>
      </p:sp>
      <p:sp>
        <p:nvSpPr>
          <p:cNvPr id="44" name="Text 15"/>
          <p:cNvSpPr/>
          <p:nvPr/>
        </p:nvSpPr>
        <p:spPr>
          <a:xfrm>
            <a:off x="6456038" y="6762750"/>
            <a:ext cx="2022976"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SQL &amp; Tableau visualization</a:t>
            </a:r>
            <a:endParaRPr lang="en-US" sz="980" dirty="0"/>
          </a:p>
        </p:txBody>
      </p:sp>
      <p:sp>
        <p:nvSpPr>
          <p:cNvPr id="45" name="Text 16"/>
          <p:cNvSpPr/>
          <p:nvPr/>
        </p:nvSpPr>
        <p:spPr>
          <a:xfrm>
            <a:off x="9866114" y="6534150"/>
            <a:ext cx="758309"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Insights</a:t>
            </a:r>
            <a:endParaRPr lang="en-US" sz="1120" dirty="0"/>
          </a:p>
        </p:txBody>
      </p:sp>
      <p:sp>
        <p:nvSpPr>
          <p:cNvPr id="46" name="Text 17"/>
          <p:cNvSpPr/>
          <p:nvPr/>
        </p:nvSpPr>
        <p:spPr>
          <a:xfrm>
            <a:off x="9375227" y="6762750"/>
            <a:ext cx="1670998"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Actionable intelligence</a:t>
            </a:r>
            <a:endParaRPr lang="en-US" sz="9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1376363" y="952500"/>
            <a:ext cx="609600" cy="609600"/>
          </a:xfrm>
          <a:prstGeom prst="rect">
            <a:avLst/>
          </a:prstGeom>
        </p:spPr>
      </p:pic>
      <p:pic>
        <p:nvPicPr>
          <p:cNvPr id="14" name="Image 12" descr="preencoded.png"/>
          <p:cNvPicPr>
            <a:picLocks noChangeAspect="1"/>
          </p:cNvPicPr>
          <p:nvPr/>
        </p:nvPicPr>
        <p:blipFill>
          <a:blip r:embed="rId12"/>
          <a:stretch>
            <a:fillRect/>
          </a:stretch>
        </p:blipFill>
        <p:spPr>
          <a:xfrm>
            <a:off x="1552575" y="1104900"/>
            <a:ext cx="257175" cy="304800"/>
          </a:xfrm>
          <a:prstGeom prst="rect">
            <a:avLst/>
          </a:prstGeom>
        </p:spPr>
      </p:pic>
      <p:pic>
        <p:nvPicPr>
          <p:cNvPr id="15" name="Image 13" descr="preencoded.png"/>
          <p:cNvPicPr>
            <a:picLocks noChangeAspect="1"/>
          </p:cNvPicPr>
          <p:nvPr/>
        </p:nvPicPr>
        <p:blipFill>
          <a:blip r:embed="rId13"/>
          <a:stretch>
            <a:fillRect/>
          </a:stretch>
        </p:blipFill>
        <p:spPr>
          <a:xfrm>
            <a:off x="3200400" y="1419225"/>
            <a:ext cx="1376363" cy="19050"/>
          </a:xfrm>
          <a:prstGeom prst="rect">
            <a:avLst/>
          </a:prstGeom>
        </p:spPr>
      </p:pic>
      <p:pic>
        <p:nvPicPr>
          <p:cNvPr id="16" name="Image 14" descr="preencoded.png"/>
          <p:cNvPicPr>
            <a:picLocks noChangeAspect="1"/>
          </p:cNvPicPr>
          <p:nvPr/>
        </p:nvPicPr>
        <p:blipFill>
          <a:blip r:embed="rId14"/>
          <a:stretch>
            <a:fillRect/>
          </a:stretch>
        </p:blipFill>
        <p:spPr>
          <a:xfrm>
            <a:off x="5791200" y="952500"/>
            <a:ext cx="609600" cy="609600"/>
          </a:xfrm>
          <a:prstGeom prst="rect">
            <a:avLst/>
          </a:prstGeom>
        </p:spPr>
      </p:pic>
      <p:pic>
        <p:nvPicPr>
          <p:cNvPr id="17" name="Image 15" descr="preencoded.png"/>
          <p:cNvPicPr>
            <a:picLocks noChangeAspect="1"/>
          </p:cNvPicPr>
          <p:nvPr/>
        </p:nvPicPr>
        <p:blipFill>
          <a:blip r:embed="rId15"/>
          <a:stretch>
            <a:fillRect/>
          </a:stretch>
        </p:blipFill>
        <p:spPr>
          <a:xfrm>
            <a:off x="6010275" y="1104900"/>
            <a:ext cx="171450" cy="304800"/>
          </a:xfrm>
          <a:prstGeom prst="rect">
            <a:avLst/>
          </a:prstGeom>
        </p:spPr>
      </p:pic>
      <p:pic>
        <p:nvPicPr>
          <p:cNvPr id="18" name="Image 16" descr="preencoded.png"/>
          <p:cNvPicPr>
            <a:picLocks noChangeAspect="1"/>
          </p:cNvPicPr>
          <p:nvPr/>
        </p:nvPicPr>
        <p:blipFill>
          <a:blip r:embed="rId16"/>
          <a:stretch>
            <a:fillRect/>
          </a:stretch>
        </p:blipFill>
        <p:spPr>
          <a:xfrm>
            <a:off x="7615238" y="1419225"/>
            <a:ext cx="1376363" cy="19050"/>
          </a:xfrm>
          <a:prstGeom prst="rect">
            <a:avLst/>
          </a:prstGeom>
        </p:spPr>
      </p:pic>
      <p:pic>
        <p:nvPicPr>
          <p:cNvPr id="19" name="Image 17" descr="preencoded.png"/>
          <p:cNvPicPr>
            <a:picLocks noChangeAspect="1"/>
          </p:cNvPicPr>
          <p:nvPr/>
        </p:nvPicPr>
        <p:blipFill>
          <a:blip r:embed="rId17"/>
          <a:stretch>
            <a:fillRect/>
          </a:stretch>
        </p:blipFill>
        <p:spPr>
          <a:xfrm>
            <a:off x="10206038" y="952500"/>
            <a:ext cx="609600" cy="609600"/>
          </a:xfrm>
          <a:prstGeom prst="rect">
            <a:avLst/>
          </a:prstGeom>
        </p:spPr>
      </p:pic>
      <p:pic>
        <p:nvPicPr>
          <p:cNvPr id="20" name="Image 18" descr="preencoded.png"/>
          <p:cNvPicPr>
            <a:picLocks noChangeAspect="1"/>
          </p:cNvPicPr>
          <p:nvPr/>
        </p:nvPicPr>
        <p:blipFill>
          <a:blip r:embed="rId18"/>
          <a:stretch>
            <a:fillRect/>
          </a:stretch>
        </p:blipFill>
        <p:spPr>
          <a:xfrm>
            <a:off x="10410825" y="1104900"/>
            <a:ext cx="200025" cy="304800"/>
          </a:xfrm>
          <a:prstGeom prst="rect">
            <a:avLst/>
          </a:prstGeom>
        </p:spPr>
      </p:pic>
      <p:pic>
        <p:nvPicPr>
          <p:cNvPr id="21" name="Image 19" descr="preencoded.png"/>
          <p:cNvPicPr>
            <a:picLocks noChangeAspect="1"/>
          </p:cNvPicPr>
          <p:nvPr/>
        </p:nvPicPr>
        <p:blipFill>
          <a:blip r:embed="rId19"/>
          <a:stretch>
            <a:fillRect/>
          </a:stretch>
        </p:blipFill>
        <p:spPr>
          <a:xfrm>
            <a:off x="304800" y="2209800"/>
            <a:ext cx="3708350" cy="4343400"/>
          </a:xfrm>
          <a:prstGeom prst="rect">
            <a:avLst/>
          </a:prstGeom>
        </p:spPr>
      </p:pic>
      <p:pic>
        <p:nvPicPr>
          <p:cNvPr id="22" name="Image 20" descr="preencoded.png"/>
          <p:cNvPicPr>
            <a:picLocks noChangeAspect="1"/>
          </p:cNvPicPr>
          <p:nvPr/>
        </p:nvPicPr>
        <p:blipFill>
          <a:blip r:embed="rId20"/>
          <a:stretch>
            <a:fillRect/>
          </a:stretch>
        </p:blipFill>
        <p:spPr>
          <a:xfrm>
            <a:off x="495300" y="2457450"/>
            <a:ext cx="190500" cy="152400"/>
          </a:xfrm>
          <a:prstGeom prst="rect">
            <a:avLst/>
          </a:prstGeom>
        </p:spPr>
      </p:pic>
      <p:pic>
        <p:nvPicPr>
          <p:cNvPr id="23" name="Image 21" descr="preencoded.png"/>
          <p:cNvPicPr>
            <a:picLocks noChangeAspect="1"/>
          </p:cNvPicPr>
          <p:nvPr/>
        </p:nvPicPr>
        <p:blipFill>
          <a:blip r:embed="rId21"/>
          <a:stretch>
            <a:fillRect/>
          </a:stretch>
        </p:blipFill>
        <p:spPr>
          <a:xfrm>
            <a:off x="4241750" y="2209800"/>
            <a:ext cx="3708350" cy="4343400"/>
          </a:xfrm>
          <a:prstGeom prst="rect">
            <a:avLst/>
          </a:prstGeom>
        </p:spPr>
      </p:pic>
      <p:pic>
        <p:nvPicPr>
          <p:cNvPr id="24" name="Image 22" descr="preencoded.png"/>
          <p:cNvPicPr>
            <a:picLocks noChangeAspect="1"/>
          </p:cNvPicPr>
          <p:nvPr/>
        </p:nvPicPr>
        <p:blipFill>
          <a:blip r:embed="rId22"/>
          <a:stretch>
            <a:fillRect/>
          </a:stretch>
        </p:blipFill>
        <p:spPr>
          <a:xfrm>
            <a:off x="4432250" y="2457450"/>
            <a:ext cx="152400" cy="152400"/>
          </a:xfrm>
          <a:prstGeom prst="rect">
            <a:avLst/>
          </a:prstGeom>
        </p:spPr>
      </p:pic>
      <p:pic>
        <p:nvPicPr>
          <p:cNvPr id="25" name="Image 23" descr="preencoded.png"/>
          <p:cNvPicPr>
            <a:picLocks noChangeAspect="1"/>
          </p:cNvPicPr>
          <p:nvPr/>
        </p:nvPicPr>
        <p:blipFill>
          <a:blip r:embed="rId23"/>
          <a:stretch>
            <a:fillRect/>
          </a:stretch>
        </p:blipFill>
        <p:spPr>
          <a:xfrm>
            <a:off x="4675733" y="4057650"/>
            <a:ext cx="2840236" cy="1219200"/>
          </a:xfrm>
          <a:prstGeom prst="rect">
            <a:avLst/>
          </a:prstGeom>
        </p:spPr>
      </p:pic>
      <p:pic>
        <p:nvPicPr>
          <p:cNvPr id="26" name="Image 24" descr="preencoded.png"/>
          <p:cNvPicPr>
            <a:picLocks noChangeAspect="1"/>
          </p:cNvPicPr>
          <p:nvPr/>
        </p:nvPicPr>
        <p:blipFill>
          <a:blip r:embed="rId24"/>
          <a:stretch>
            <a:fillRect/>
          </a:stretch>
        </p:blipFill>
        <p:spPr>
          <a:xfrm>
            <a:off x="4828133" y="4210050"/>
            <a:ext cx="390525" cy="381000"/>
          </a:xfrm>
          <a:prstGeom prst="rect">
            <a:avLst/>
          </a:prstGeom>
        </p:spPr>
      </p:pic>
      <p:pic>
        <p:nvPicPr>
          <p:cNvPr id="27" name="Image 25" descr="preencoded.png"/>
          <p:cNvPicPr>
            <a:picLocks noChangeAspect="1"/>
          </p:cNvPicPr>
          <p:nvPr/>
        </p:nvPicPr>
        <p:blipFill>
          <a:blip r:embed="rId25"/>
          <a:stretch>
            <a:fillRect/>
          </a:stretch>
        </p:blipFill>
        <p:spPr>
          <a:xfrm>
            <a:off x="8178701" y="2209800"/>
            <a:ext cx="3708499" cy="4343400"/>
          </a:xfrm>
          <a:prstGeom prst="rect">
            <a:avLst/>
          </a:prstGeom>
        </p:spPr>
      </p:pic>
      <p:pic>
        <p:nvPicPr>
          <p:cNvPr id="28" name="Image 26" descr="preencoded.png"/>
          <p:cNvPicPr>
            <a:picLocks noChangeAspect="1"/>
          </p:cNvPicPr>
          <p:nvPr/>
        </p:nvPicPr>
        <p:blipFill>
          <a:blip r:embed="rId26"/>
          <a:stretch>
            <a:fillRect/>
          </a:stretch>
        </p:blipFill>
        <p:spPr>
          <a:xfrm>
            <a:off x="8369201" y="2457450"/>
            <a:ext cx="133350" cy="152400"/>
          </a:xfrm>
          <a:prstGeom prst="rect">
            <a:avLst/>
          </a:prstGeom>
        </p:spPr>
      </p:pic>
      <p:pic>
        <p:nvPicPr>
          <p:cNvPr id="29" name="Image 27" descr="preencoded.png"/>
          <p:cNvPicPr>
            <a:picLocks noChangeAspect="1"/>
          </p:cNvPicPr>
          <p:nvPr/>
        </p:nvPicPr>
        <p:blipFill>
          <a:blip r:embed="rId27"/>
          <a:stretch>
            <a:fillRect/>
          </a:stretch>
        </p:blipFill>
        <p:spPr>
          <a:xfrm>
            <a:off x="8369201" y="3352800"/>
            <a:ext cx="1625650" cy="381000"/>
          </a:xfrm>
          <a:prstGeom prst="rect">
            <a:avLst/>
          </a:prstGeom>
        </p:spPr>
      </p:pic>
      <p:pic>
        <p:nvPicPr>
          <p:cNvPr id="30" name="Image 28" descr="preencoded.png"/>
          <p:cNvPicPr>
            <a:picLocks noChangeAspect="1"/>
          </p:cNvPicPr>
          <p:nvPr/>
        </p:nvPicPr>
        <p:blipFill>
          <a:blip r:embed="rId28"/>
          <a:stretch>
            <a:fillRect/>
          </a:stretch>
        </p:blipFill>
        <p:spPr>
          <a:xfrm>
            <a:off x="10071050" y="3352800"/>
            <a:ext cx="1625650" cy="381000"/>
          </a:xfrm>
          <a:prstGeom prst="rect">
            <a:avLst/>
          </a:prstGeom>
        </p:spPr>
      </p:pic>
      <p:pic>
        <p:nvPicPr>
          <p:cNvPr id="31" name="Image 29" descr="preencoded.png"/>
          <p:cNvPicPr>
            <a:picLocks noChangeAspect="1"/>
          </p:cNvPicPr>
          <p:nvPr/>
        </p:nvPicPr>
        <p:blipFill>
          <a:blip r:embed="rId27"/>
          <a:stretch>
            <a:fillRect/>
          </a:stretch>
        </p:blipFill>
        <p:spPr>
          <a:xfrm>
            <a:off x="8369201" y="3810000"/>
            <a:ext cx="1625650" cy="381000"/>
          </a:xfrm>
          <a:prstGeom prst="rect">
            <a:avLst/>
          </a:prstGeom>
        </p:spPr>
      </p:pic>
      <p:pic>
        <p:nvPicPr>
          <p:cNvPr id="32" name="Image 30" descr="preencoded.png"/>
          <p:cNvPicPr>
            <a:picLocks noChangeAspect="1"/>
          </p:cNvPicPr>
          <p:nvPr/>
        </p:nvPicPr>
        <p:blipFill>
          <a:blip r:embed="rId28"/>
          <a:stretch>
            <a:fillRect/>
          </a:stretch>
        </p:blipFill>
        <p:spPr>
          <a:xfrm>
            <a:off x="10071050" y="3810000"/>
            <a:ext cx="1625650" cy="381000"/>
          </a:xfrm>
          <a:prstGeom prst="rect">
            <a:avLst/>
          </a:prstGeom>
        </p:spPr>
      </p:pic>
      <p:pic>
        <p:nvPicPr>
          <p:cNvPr id="33" name="Image 31" descr="preencoded.png"/>
          <p:cNvPicPr>
            <a:picLocks noChangeAspect="1"/>
          </p:cNvPicPr>
          <p:nvPr/>
        </p:nvPicPr>
        <p:blipFill>
          <a:blip r:embed="rId29"/>
          <a:stretch>
            <a:fillRect/>
          </a:stretch>
        </p:blipFill>
        <p:spPr>
          <a:xfrm>
            <a:off x="8369201" y="4267200"/>
            <a:ext cx="3327499" cy="381000"/>
          </a:xfrm>
          <a:prstGeom prst="rect">
            <a:avLst/>
          </a:prstGeom>
        </p:spPr>
      </p:pic>
      <p:pic>
        <p:nvPicPr>
          <p:cNvPr id="34" name="Image 32" descr="preencoded.png"/>
          <p:cNvPicPr>
            <a:picLocks noChangeAspect="1"/>
          </p:cNvPicPr>
          <p:nvPr/>
        </p:nvPicPr>
        <p:blipFill>
          <a:blip r:embed="rId30"/>
          <a:stretch>
            <a:fillRect/>
          </a:stretch>
        </p:blipFill>
        <p:spPr>
          <a:xfrm>
            <a:off x="0" y="6553200"/>
            <a:ext cx="12192000" cy="304800"/>
          </a:xfrm>
          <a:prstGeom prst="rect">
            <a:avLst/>
          </a:prstGeom>
        </p:spPr>
      </p:pic>
      <p:sp>
        <p:nvSpPr>
          <p:cNvPr id="35" name="Text 0"/>
          <p:cNvSpPr/>
          <p:nvPr/>
        </p:nvSpPr>
        <p:spPr>
          <a:xfrm>
            <a:off x="381000" y="152400"/>
            <a:ext cx="5297686"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Data Collection &amp; Preparation</a:t>
            </a:r>
            <a:endParaRPr lang="en-US" sz="2040" dirty="0"/>
          </a:p>
        </p:txBody>
      </p:sp>
      <p:sp>
        <p:nvSpPr>
          <p:cNvPr id="36"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37" name="Text 2"/>
          <p:cNvSpPr/>
          <p:nvPr/>
        </p:nvSpPr>
        <p:spPr>
          <a:xfrm>
            <a:off x="1014413" y="1638300"/>
            <a:ext cx="1466686"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Web Scraping</a:t>
            </a:r>
            <a:endParaRPr lang="en-US" sz="1260" dirty="0"/>
          </a:p>
        </p:txBody>
      </p:sp>
      <p:sp>
        <p:nvSpPr>
          <p:cNvPr id="38" name="Text 3"/>
          <p:cNvSpPr/>
          <p:nvPr/>
        </p:nvSpPr>
        <p:spPr>
          <a:xfrm>
            <a:off x="5224165" y="1638300"/>
            <a:ext cx="1918037"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Raw Data Storage</a:t>
            </a:r>
            <a:endParaRPr lang="en-US" sz="1260" dirty="0"/>
          </a:p>
        </p:txBody>
      </p:sp>
      <p:sp>
        <p:nvSpPr>
          <p:cNvPr id="39" name="Text 4"/>
          <p:cNvSpPr/>
          <p:nvPr/>
        </p:nvSpPr>
        <p:spPr>
          <a:xfrm>
            <a:off x="9741396" y="1638300"/>
            <a:ext cx="1692607" cy="266700"/>
          </a:xfrm>
          <a:prstGeom prst="rect">
            <a:avLst/>
          </a:prstGeom>
          <a:noFill/>
          <a:ln/>
        </p:spPr>
        <p:txBody>
          <a:bodyPr wrap="square" lIns="0" tIns="0" rIns="0" bIns="0" rtlCol="0" anchor="t">
            <a:spAutoFit/>
          </a:bodyPr>
          <a:lstStyle/>
          <a:p>
            <a:pPr marL="0" indent="0">
              <a:lnSpc>
                <a:spcPts val="2100"/>
              </a:lnSpc>
              <a:buNone/>
            </a:pPr>
            <a:r>
              <a:rPr lang="en-US" sz="1260" b="1" dirty="0">
                <a:solidFill>
                  <a:srgbClr val="FFFFFF"/>
                </a:solidFill>
                <a:latin typeface="ui-sans-serif" pitchFamily="34" charset="0"/>
                <a:ea typeface="ui-sans-serif" pitchFamily="34" charset="-122"/>
                <a:cs typeface="ui-sans-serif" pitchFamily="34" charset="-120"/>
              </a:rPr>
              <a:t>Database Setup</a:t>
            </a:r>
            <a:endParaRPr lang="en-US" sz="1260" dirty="0"/>
          </a:p>
        </p:txBody>
      </p:sp>
      <p:sp>
        <p:nvSpPr>
          <p:cNvPr id="40" name="Text 5"/>
          <p:cNvSpPr/>
          <p:nvPr/>
        </p:nvSpPr>
        <p:spPr>
          <a:xfrm>
            <a:off x="762000" y="2400300"/>
            <a:ext cx="162974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Web Scraping</a:t>
            </a:r>
            <a:endParaRPr lang="en-US" sz="1380" dirty="0"/>
          </a:p>
        </p:txBody>
      </p:sp>
      <p:sp>
        <p:nvSpPr>
          <p:cNvPr id="41" name="Text 6"/>
          <p:cNvSpPr/>
          <p:nvPr/>
        </p:nvSpPr>
        <p:spPr>
          <a:xfrm>
            <a:off x="495300" y="2781300"/>
            <a:ext cx="33273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Custom Python scripts developed to scrape essential information from online sources:</a:t>
            </a:r>
            <a:endParaRPr lang="en-US" sz="1120" dirty="0"/>
          </a:p>
        </p:txBody>
      </p:sp>
      <p:sp>
        <p:nvSpPr>
          <p:cNvPr id="42" name="Text 7"/>
          <p:cNvSpPr/>
          <p:nvPr/>
        </p:nvSpPr>
        <p:spPr>
          <a:xfrm>
            <a:off x="533400" y="3352800"/>
            <a:ext cx="361817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ca.py</a:t>
            </a:r>
            <a:endParaRPr lang="en-US" sz="1120" dirty="0"/>
          </a:p>
        </p:txBody>
      </p:sp>
      <p:sp>
        <p:nvSpPr>
          <p:cNvPr id="43" name="Text 8"/>
          <p:cNvSpPr/>
          <p:nvPr/>
        </p:nvSpPr>
        <p:spPr>
          <a:xfrm>
            <a:off x="533400" y="3581400"/>
            <a:ext cx="361817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ess.py</a:t>
            </a:r>
            <a:endParaRPr lang="en-US" sz="1120" dirty="0"/>
          </a:p>
        </p:txBody>
      </p:sp>
      <p:sp>
        <p:nvSpPr>
          <p:cNvPr id="44" name="Text 9"/>
          <p:cNvSpPr/>
          <p:nvPr/>
        </p:nvSpPr>
        <p:spPr>
          <a:xfrm>
            <a:off x="533400" y="3810000"/>
            <a:ext cx="361817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est.py</a:t>
            </a:r>
            <a:endParaRPr lang="en-US" sz="1120" dirty="0"/>
          </a:p>
        </p:txBody>
      </p:sp>
      <p:sp>
        <p:nvSpPr>
          <p:cNvPr id="45" name="Text 10"/>
          <p:cNvSpPr/>
          <p:nvPr/>
        </p:nvSpPr>
        <p:spPr>
          <a:xfrm>
            <a:off x="533400" y="4038600"/>
            <a:ext cx="361817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usmo.py</a:t>
            </a:r>
            <a:endParaRPr lang="en-US" sz="1120" dirty="0"/>
          </a:p>
        </p:txBody>
      </p:sp>
      <p:sp>
        <p:nvSpPr>
          <p:cNvPr id="46" name="Text 11"/>
          <p:cNvSpPr/>
          <p:nvPr/>
        </p:nvSpPr>
        <p:spPr>
          <a:xfrm>
            <a:off x="495300" y="5981700"/>
            <a:ext cx="332735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Collected data includes top players, detailed statistics, and league standings</a:t>
            </a:r>
            <a:endParaRPr lang="en-US" sz="980" dirty="0"/>
          </a:p>
        </p:txBody>
      </p:sp>
      <p:sp>
        <p:nvSpPr>
          <p:cNvPr id="47" name="Text 12"/>
          <p:cNvSpPr/>
          <p:nvPr/>
        </p:nvSpPr>
        <p:spPr>
          <a:xfrm>
            <a:off x="4660850" y="2400300"/>
            <a:ext cx="2131189"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Raw Data Storage</a:t>
            </a:r>
            <a:endParaRPr lang="en-US" sz="1380" dirty="0"/>
          </a:p>
        </p:txBody>
      </p:sp>
      <p:sp>
        <p:nvSpPr>
          <p:cNvPr id="48" name="Text 13"/>
          <p:cNvSpPr/>
          <p:nvPr/>
        </p:nvSpPr>
        <p:spPr>
          <a:xfrm>
            <a:off x="4432250" y="2781300"/>
            <a:ext cx="33273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Scraped raw data initially stored in Excel files:</a:t>
            </a:r>
            <a:endParaRPr lang="en-US" sz="1120" dirty="0"/>
          </a:p>
        </p:txBody>
      </p:sp>
      <p:sp>
        <p:nvSpPr>
          <p:cNvPr id="49" name="Text 14"/>
          <p:cNvSpPr/>
          <p:nvPr/>
        </p:nvSpPr>
        <p:spPr>
          <a:xfrm>
            <a:off x="4701361" y="4667250"/>
            <a:ext cx="2788980" cy="228600"/>
          </a:xfrm>
          <a:prstGeom prst="rect">
            <a:avLst/>
          </a:prstGeom>
          <a:noFill/>
          <a:ln/>
        </p:spPr>
        <p:txBody>
          <a:bodyPr wrap="square" lIns="0" tIns="0" rIns="0" bIns="0" rtlCol="0" anchor="t">
            <a:spAutoFit/>
          </a:bodyPr>
          <a:lstStyle/>
          <a:p>
            <a:pPr marL="0" indent="0" algn="ctr">
              <a:lnSpc>
                <a:spcPts val="1800"/>
              </a:lnSpc>
              <a:buNone/>
            </a:pPr>
            <a:r>
              <a:rPr lang="en-US" sz="1120" b="1" dirty="0">
                <a:solidFill>
                  <a:srgbClr val="FFFFFF"/>
                </a:solidFill>
                <a:latin typeface="ui-sans-serif" pitchFamily="34" charset="0"/>
                <a:ea typeface="ui-sans-serif" pitchFamily="34" charset="-122"/>
                <a:cs typeface="ui-sans-serif" pitchFamily="34" charset="-120"/>
              </a:rPr>
              <a:t>data/</a:t>
            </a:r>
            <a:endParaRPr lang="en-US" sz="1120" dirty="0"/>
          </a:p>
        </p:txBody>
      </p:sp>
      <p:sp>
        <p:nvSpPr>
          <p:cNvPr id="50" name="Text 15"/>
          <p:cNvSpPr/>
          <p:nvPr/>
        </p:nvSpPr>
        <p:spPr>
          <a:xfrm>
            <a:off x="4701361" y="4933950"/>
            <a:ext cx="2788980"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FFFFFF"/>
                </a:solidFill>
                <a:latin typeface="ui-sans-serif" pitchFamily="34" charset="0"/>
                <a:ea typeface="ui-sans-serif" pitchFamily="34" charset="-122"/>
                <a:cs typeface="ui-sans-serif" pitchFamily="34" charset="-120"/>
              </a:rPr>
              <a:t>Folder structure for organized storage</a:t>
            </a:r>
            <a:endParaRPr lang="en-US" sz="980" dirty="0"/>
          </a:p>
        </p:txBody>
      </p:sp>
      <p:sp>
        <p:nvSpPr>
          <p:cNvPr id="51" name="Text 16"/>
          <p:cNvSpPr/>
          <p:nvPr/>
        </p:nvSpPr>
        <p:spPr>
          <a:xfrm>
            <a:off x="4432250" y="5981700"/>
            <a:ext cx="332735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Files stored for easy access and preliminary review</a:t>
            </a:r>
            <a:endParaRPr lang="en-US" sz="980" dirty="0"/>
          </a:p>
        </p:txBody>
      </p:sp>
      <p:sp>
        <p:nvSpPr>
          <p:cNvPr id="52" name="Text 17"/>
          <p:cNvSpPr/>
          <p:nvPr/>
        </p:nvSpPr>
        <p:spPr>
          <a:xfrm>
            <a:off x="8578751" y="2400300"/>
            <a:ext cx="1880548"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Database Setup</a:t>
            </a:r>
            <a:endParaRPr lang="en-US" sz="1380" dirty="0"/>
          </a:p>
        </p:txBody>
      </p:sp>
      <p:sp>
        <p:nvSpPr>
          <p:cNvPr id="53" name="Text 18"/>
          <p:cNvSpPr/>
          <p:nvPr/>
        </p:nvSpPr>
        <p:spPr>
          <a:xfrm>
            <a:off x="8369201" y="2781300"/>
            <a:ext cx="3327499"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PostgreSQL database established with key tables:</a:t>
            </a:r>
            <a:endParaRPr lang="en-US" sz="1120" dirty="0"/>
          </a:p>
        </p:txBody>
      </p:sp>
      <p:sp>
        <p:nvSpPr>
          <p:cNvPr id="54" name="Text 19"/>
          <p:cNvSpPr/>
          <p:nvPr/>
        </p:nvSpPr>
        <p:spPr>
          <a:xfrm>
            <a:off x="8287918" y="3352800"/>
            <a:ext cx="1788215" cy="3810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players</a:t>
            </a:r>
            <a:endParaRPr lang="en-US" sz="1120" dirty="0"/>
          </a:p>
        </p:txBody>
      </p:sp>
      <p:sp>
        <p:nvSpPr>
          <p:cNvPr id="55" name="Text 20"/>
          <p:cNvSpPr/>
          <p:nvPr/>
        </p:nvSpPr>
        <p:spPr>
          <a:xfrm>
            <a:off x="9989768" y="3352800"/>
            <a:ext cx="1788215" cy="3810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player_stats</a:t>
            </a:r>
            <a:endParaRPr lang="en-US" sz="1120" dirty="0"/>
          </a:p>
        </p:txBody>
      </p:sp>
      <p:sp>
        <p:nvSpPr>
          <p:cNvPr id="56" name="Text 21"/>
          <p:cNvSpPr/>
          <p:nvPr/>
        </p:nvSpPr>
        <p:spPr>
          <a:xfrm>
            <a:off x="8287918" y="3810000"/>
            <a:ext cx="1788215" cy="3810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teams</a:t>
            </a:r>
            <a:endParaRPr lang="en-US" sz="1120" dirty="0"/>
          </a:p>
        </p:txBody>
      </p:sp>
      <p:sp>
        <p:nvSpPr>
          <p:cNvPr id="57" name="Text 22"/>
          <p:cNvSpPr/>
          <p:nvPr/>
        </p:nvSpPr>
        <p:spPr>
          <a:xfrm>
            <a:off x="9989768" y="3810000"/>
            <a:ext cx="1788215" cy="3810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team_stats</a:t>
            </a:r>
            <a:endParaRPr lang="en-US" sz="1120" dirty="0"/>
          </a:p>
        </p:txBody>
      </p:sp>
      <p:sp>
        <p:nvSpPr>
          <p:cNvPr id="58" name="Text 23"/>
          <p:cNvSpPr/>
          <p:nvPr/>
        </p:nvSpPr>
        <p:spPr>
          <a:xfrm>
            <a:off x="8202826" y="4267200"/>
            <a:ext cx="3660249" cy="381000"/>
          </a:xfrm>
          <a:prstGeom prst="rect">
            <a:avLst/>
          </a:prstGeom>
          <a:noFill/>
          <a:ln/>
        </p:spPr>
        <p:txBody>
          <a:bodyPr wrap="square" lIns="0" tIns="0" rIns="0" bIns="0" rtlCol="0" anchor="t">
            <a:spAutoFit/>
          </a:bodyPr>
          <a:lstStyle/>
          <a:p>
            <a:pPr marL="0" indent="0" algn="ctr">
              <a:lnSpc>
                <a:spcPts val="1800"/>
              </a:lnSpc>
              <a:buNone/>
            </a:pPr>
            <a:r>
              <a:rPr lang="en-US" sz="1120" dirty="0">
                <a:solidFill>
                  <a:srgbClr val="FFFFFF"/>
                </a:solidFill>
                <a:latin typeface="ui-sans-serif" pitchFamily="34" charset="0"/>
                <a:ea typeface="ui-sans-serif" pitchFamily="34" charset="-122"/>
                <a:cs typeface="ui-sans-serif" pitchFamily="34" charset="-120"/>
              </a:rPr>
              <a:t>standings</a:t>
            </a:r>
            <a:endParaRPr lang="en-US" sz="1120" dirty="0"/>
          </a:p>
        </p:txBody>
      </p:sp>
      <p:sp>
        <p:nvSpPr>
          <p:cNvPr id="59" name="Text 24"/>
          <p:cNvSpPr/>
          <p:nvPr/>
        </p:nvSpPr>
        <p:spPr>
          <a:xfrm>
            <a:off x="8369201" y="5981700"/>
            <a:ext cx="3327499"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Database designed to store and manage football data efficiently</a:t>
            </a:r>
            <a:endParaRPr lang="en-US" sz="9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39075"/>
          </a:xfrm>
          <a:prstGeom prst="rect">
            <a:avLst/>
          </a:prstGeom>
        </p:spPr>
      </p:pic>
      <p:pic>
        <p:nvPicPr>
          <p:cNvPr id="3" name="Image 1" descr="preencoded.png"/>
          <p:cNvPicPr>
            <a:picLocks noChangeAspect="1"/>
          </p:cNvPicPr>
          <p:nvPr/>
        </p:nvPicPr>
        <p:blipFill>
          <a:blip r:embed="rId4"/>
          <a:stretch>
            <a:fillRect/>
          </a:stretch>
        </p:blipFill>
        <p:spPr>
          <a:xfrm>
            <a:off x="0" y="0"/>
            <a:ext cx="12192000" cy="7839075"/>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7839075"/>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7839075"/>
          </a:xfrm>
          <a:prstGeom prst="rect">
            <a:avLst/>
          </a:prstGeom>
        </p:spPr>
      </p:pic>
      <p:pic>
        <p:nvPicPr>
          <p:cNvPr id="8" name="Image 6" descr="preencoded.png"/>
          <p:cNvPicPr>
            <a:picLocks noChangeAspect="1"/>
          </p:cNvPicPr>
          <p:nvPr/>
        </p:nvPicPr>
        <p:blipFill>
          <a:blip r:embed="rId7"/>
          <a:stretch>
            <a:fillRect/>
          </a:stretch>
        </p:blipFill>
        <p:spPr>
          <a:xfrm>
            <a:off x="5524500" y="3348038"/>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5562600" cy="1409700"/>
          </a:xfrm>
          <a:prstGeom prst="rect">
            <a:avLst/>
          </a:prstGeom>
        </p:spPr>
      </p:pic>
      <p:pic>
        <p:nvPicPr>
          <p:cNvPr id="14" name="Image 12" descr="preencoded.png"/>
          <p:cNvPicPr>
            <a:picLocks noChangeAspect="1"/>
          </p:cNvPicPr>
          <p:nvPr/>
        </p:nvPicPr>
        <p:blipFill>
          <a:blip r:embed="rId12"/>
          <a:stretch>
            <a:fillRect/>
          </a:stretch>
        </p:blipFill>
        <p:spPr>
          <a:xfrm>
            <a:off x="495300" y="1181100"/>
            <a:ext cx="171450" cy="190500"/>
          </a:xfrm>
          <a:prstGeom prst="rect">
            <a:avLst/>
          </a:prstGeom>
        </p:spPr>
      </p:pic>
      <p:pic>
        <p:nvPicPr>
          <p:cNvPr id="15" name="Image 13" descr="preencoded.png"/>
          <p:cNvPicPr>
            <a:picLocks noChangeAspect="1"/>
          </p:cNvPicPr>
          <p:nvPr/>
        </p:nvPicPr>
        <p:blipFill>
          <a:blip r:embed="rId11"/>
          <a:stretch>
            <a:fillRect/>
          </a:stretch>
        </p:blipFill>
        <p:spPr>
          <a:xfrm>
            <a:off x="304800" y="2552700"/>
            <a:ext cx="5562600" cy="1409700"/>
          </a:xfrm>
          <a:prstGeom prst="rect">
            <a:avLst/>
          </a:prstGeom>
        </p:spPr>
      </p:pic>
      <p:pic>
        <p:nvPicPr>
          <p:cNvPr id="16" name="Image 14" descr="preencoded.png"/>
          <p:cNvPicPr>
            <a:picLocks noChangeAspect="1"/>
          </p:cNvPicPr>
          <p:nvPr/>
        </p:nvPicPr>
        <p:blipFill>
          <a:blip r:embed="rId13"/>
          <a:stretch>
            <a:fillRect/>
          </a:stretch>
        </p:blipFill>
        <p:spPr>
          <a:xfrm>
            <a:off x="495300" y="2781300"/>
            <a:ext cx="190500" cy="190500"/>
          </a:xfrm>
          <a:prstGeom prst="rect">
            <a:avLst/>
          </a:prstGeom>
        </p:spPr>
      </p:pic>
      <p:pic>
        <p:nvPicPr>
          <p:cNvPr id="17" name="Image 15" descr="preencoded.png"/>
          <p:cNvPicPr>
            <a:picLocks noChangeAspect="1"/>
          </p:cNvPicPr>
          <p:nvPr/>
        </p:nvPicPr>
        <p:blipFill>
          <a:blip r:embed="rId11"/>
          <a:stretch>
            <a:fillRect/>
          </a:stretch>
        </p:blipFill>
        <p:spPr>
          <a:xfrm>
            <a:off x="304800" y="4152900"/>
            <a:ext cx="5562600" cy="1409700"/>
          </a:xfrm>
          <a:prstGeom prst="rect">
            <a:avLst/>
          </a:prstGeom>
        </p:spPr>
      </p:pic>
      <p:pic>
        <p:nvPicPr>
          <p:cNvPr id="18" name="Image 16" descr="preencoded.png"/>
          <p:cNvPicPr>
            <a:picLocks noChangeAspect="1"/>
          </p:cNvPicPr>
          <p:nvPr/>
        </p:nvPicPr>
        <p:blipFill>
          <a:blip r:embed="rId14"/>
          <a:stretch>
            <a:fillRect/>
          </a:stretch>
        </p:blipFill>
        <p:spPr>
          <a:xfrm>
            <a:off x="495300" y="4381500"/>
            <a:ext cx="238125" cy="190500"/>
          </a:xfrm>
          <a:prstGeom prst="rect">
            <a:avLst/>
          </a:prstGeom>
        </p:spPr>
      </p:pic>
      <p:pic>
        <p:nvPicPr>
          <p:cNvPr id="19" name="Image 17" descr="https://picture-search.skywork.ai/aippt/image/sheet/a70b30c7b6f8595d5ce7030eef818b13.jpg"/>
          <p:cNvPicPr>
            <a:picLocks noChangeAspect="1"/>
          </p:cNvPicPr>
          <p:nvPr/>
        </p:nvPicPr>
        <p:blipFill>
          <a:blip r:embed="rId15"/>
          <a:stretch>
            <a:fillRect/>
          </a:stretch>
        </p:blipFill>
        <p:spPr>
          <a:xfrm>
            <a:off x="4290864" y="6924675"/>
            <a:ext cx="1576536" cy="609600"/>
          </a:xfrm>
          <a:prstGeom prst="rect">
            <a:avLst/>
          </a:prstGeom>
        </p:spPr>
      </p:pic>
      <p:pic>
        <p:nvPicPr>
          <p:cNvPr id="20" name="Image 18" descr="preencoded.png"/>
          <p:cNvPicPr>
            <a:picLocks noChangeAspect="1"/>
          </p:cNvPicPr>
          <p:nvPr/>
        </p:nvPicPr>
        <p:blipFill>
          <a:blip r:embed="rId16"/>
          <a:stretch>
            <a:fillRect/>
          </a:stretch>
        </p:blipFill>
        <p:spPr>
          <a:xfrm>
            <a:off x="6324600" y="952500"/>
            <a:ext cx="5562600" cy="2324100"/>
          </a:xfrm>
          <a:prstGeom prst="rect">
            <a:avLst/>
          </a:prstGeom>
        </p:spPr>
      </p:pic>
      <p:pic>
        <p:nvPicPr>
          <p:cNvPr id="21" name="Image 19" descr="preencoded.png"/>
          <p:cNvPicPr>
            <a:picLocks noChangeAspect="1"/>
          </p:cNvPicPr>
          <p:nvPr/>
        </p:nvPicPr>
        <p:blipFill>
          <a:blip r:embed="rId17"/>
          <a:stretch>
            <a:fillRect/>
          </a:stretch>
        </p:blipFill>
        <p:spPr>
          <a:xfrm>
            <a:off x="6858000" y="1638300"/>
            <a:ext cx="609600" cy="609600"/>
          </a:xfrm>
          <a:prstGeom prst="rect">
            <a:avLst/>
          </a:prstGeom>
        </p:spPr>
      </p:pic>
      <p:pic>
        <p:nvPicPr>
          <p:cNvPr id="22" name="Image 20" descr="preencoded.png"/>
          <p:cNvPicPr>
            <a:picLocks noChangeAspect="1"/>
          </p:cNvPicPr>
          <p:nvPr/>
        </p:nvPicPr>
        <p:blipFill>
          <a:blip r:embed="rId18"/>
          <a:stretch>
            <a:fillRect/>
          </a:stretch>
        </p:blipFill>
        <p:spPr>
          <a:xfrm>
            <a:off x="7077075" y="1790700"/>
            <a:ext cx="171450" cy="304800"/>
          </a:xfrm>
          <a:prstGeom prst="rect">
            <a:avLst/>
          </a:prstGeom>
        </p:spPr>
      </p:pic>
      <p:pic>
        <p:nvPicPr>
          <p:cNvPr id="23" name="Image 21" descr="preencoded.png"/>
          <p:cNvPicPr>
            <a:picLocks noChangeAspect="1"/>
          </p:cNvPicPr>
          <p:nvPr/>
        </p:nvPicPr>
        <p:blipFill>
          <a:blip r:embed="rId19"/>
          <a:stretch>
            <a:fillRect/>
          </a:stretch>
        </p:blipFill>
        <p:spPr>
          <a:xfrm>
            <a:off x="7810500" y="2171700"/>
            <a:ext cx="285750" cy="19050"/>
          </a:xfrm>
          <a:prstGeom prst="rect">
            <a:avLst/>
          </a:prstGeom>
        </p:spPr>
      </p:pic>
      <p:pic>
        <p:nvPicPr>
          <p:cNvPr id="24" name="Image 22" descr="preencoded.png"/>
          <p:cNvPicPr>
            <a:picLocks noChangeAspect="1"/>
          </p:cNvPicPr>
          <p:nvPr/>
        </p:nvPicPr>
        <p:blipFill>
          <a:blip r:embed="rId20"/>
          <a:stretch>
            <a:fillRect/>
          </a:stretch>
        </p:blipFill>
        <p:spPr>
          <a:xfrm>
            <a:off x="8801100" y="1562100"/>
            <a:ext cx="609600" cy="609600"/>
          </a:xfrm>
          <a:prstGeom prst="rect">
            <a:avLst/>
          </a:prstGeom>
        </p:spPr>
      </p:pic>
      <p:pic>
        <p:nvPicPr>
          <p:cNvPr id="25" name="Image 23" descr="preencoded.png"/>
          <p:cNvPicPr>
            <a:picLocks noChangeAspect="1"/>
          </p:cNvPicPr>
          <p:nvPr/>
        </p:nvPicPr>
        <p:blipFill>
          <a:blip r:embed="rId21"/>
          <a:stretch>
            <a:fillRect/>
          </a:stretch>
        </p:blipFill>
        <p:spPr>
          <a:xfrm>
            <a:off x="8991600" y="1714500"/>
            <a:ext cx="228600" cy="304800"/>
          </a:xfrm>
          <a:prstGeom prst="rect">
            <a:avLst/>
          </a:prstGeom>
        </p:spPr>
      </p:pic>
      <p:pic>
        <p:nvPicPr>
          <p:cNvPr id="26" name="Image 24" descr="preencoded.png"/>
          <p:cNvPicPr>
            <a:picLocks noChangeAspect="1"/>
          </p:cNvPicPr>
          <p:nvPr/>
        </p:nvPicPr>
        <p:blipFill>
          <a:blip r:embed="rId22"/>
          <a:stretch>
            <a:fillRect/>
          </a:stretch>
        </p:blipFill>
        <p:spPr>
          <a:xfrm>
            <a:off x="9753600" y="2171700"/>
            <a:ext cx="285750" cy="19050"/>
          </a:xfrm>
          <a:prstGeom prst="rect">
            <a:avLst/>
          </a:prstGeom>
        </p:spPr>
      </p:pic>
      <p:pic>
        <p:nvPicPr>
          <p:cNvPr id="27" name="Image 25" descr="preencoded.png"/>
          <p:cNvPicPr>
            <a:picLocks noChangeAspect="1"/>
          </p:cNvPicPr>
          <p:nvPr/>
        </p:nvPicPr>
        <p:blipFill>
          <a:blip r:embed="rId23"/>
          <a:stretch>
            <a:fillRect/>
          </a:stretch>
        </p:blipFill>
        <p:spPr>
          <a:xfrm>
            <a:off x="10744200" y="1638300"/>
            <a:ext cx="609600" cy="609600"/>
          </a:xfrm>
          <a:prstGeom prst="rect">
            <a:avLst/>
          </a:prstGeom>
        </p:spPr>
      </p:pic>
      <p:pic>
        <p:nvPicPr>
          <p:cNvPr id="28" name="Image 26" descr="preencoded.png"/>
          <p:cNvPicPr>
            <a:picLocks noChangeAspect="1"/>
          </p:cNvPicPr>
          <p:nvPr/>
        </p:nvPicPr>
        <p:blipFill>
          <a:blip r:embed="rId24"/>
          <a:stretch>
            <a:fillRect/>
          </a:stretch>
        </p:blipFill>
        <p:spPr>
          <a:xfrm>
            <a:off x="10934700" y="1790700"/>
            <a:ext cx="228600" cy="304800"/>
          </a:xfrm>
          <a:prstGeom prst="rect">
            <a:avLst/>
          </a:prstGeom>
        </p:spPr>
      </p:pic>
      <p:pic>
        <p:nvPicPr>
          <p:cNvPr id="29" name="Image 27" descr="preencoded.png"/>
          <p:cNvPicPr>
            <a:picLocks noChangeAspect="1"/>
          </p:cNvPicPr>
          <p:nvPr/>
        </p:nvPicPr>
        <p:blipFill>
          <a:blip r:embed="rId25"/>
          <a:stretch>
            <a:fillRect/>
          </a:stretch>
        </p:blipFill>
        <p:spPr>
          <a:xfrm>
            <a:off x="6324600" y="3467100"/>
            <a:ext cx="5562600" cy="4067175"/>
          </a:xfrm>
          <a:prstGeom prst="rect">
            <a:avLst/>
          </a:prstGeom>
        </p:spPr>
      </p:pic>
      <p:pic>
        <p:nvPicPr>
          <p:cNvPr id="30" name="Image 28" descr="preencoded.png"/>
          <p:cNvPicPr>
            <a:picLocks noChangeAspect="1"/>
          </p:cNvPicPr>
          <p:nvPr/>
        </p:nvPicPr>
        <p:blipFill>
          <a:blip r:embed="rId26"/>
          <a:stretch>
            <a:fillRect/>
          </a:stretch>
        </p:blipFill>
        <p:spPr>
          <a:xfrm>
            <a:off x="6515100" y="4076700"/>
            <a:ext cx="5181600" cy="742950"/>
          </a:xfrm>
          <a:prstGeom prst="rect">
            <a:avLst/>
          </a:prstGeom>
        </p:spPr>
      </p:pic>
      <p:pic>
        <p:nvPicPr>
          <p:cNvPr id="31" name="Image 29" descr="preencoded.png"/>
          <p:cNvPicPr>
            <a:picLocks noChangeAspect="1"/>
          </p:cNvPicPr>
          <p:nvPr/>
        </p:nvPicPr>
        <p:blipFill>
          <a:blip r:embed="rId27"/>
          <a:stretch>
            <a:fillRect/>
          </a:stretch>
        </p:blipFill>
        <p:spPr>
          <a:xfrm>
            <a:off x="6657975" y="4219575"/>
            <a:ext cx="457200" cy="457200"/>
          </a:xfrm>
          <a:prstGeom prst="rect">
            <a:avLst/>
          </a:prstGeom>
        </p:spPr>
      </p:pic>
      <p:pic>
        <p:nvPicPr>
          <p:cNvPr id="32" name="Image 30" descr="preencoded.png"/>
          <p:cNvPicPr>
            <a:picLocks noChangeAspect="1"/>
          </p:cNvPicPr>
          <p:nvPr/>
        </p:nvPicPr>
        <p:blipFill>
          <a:blip r:embed="rId28"/>
          <a:stretch>
            <a:fillRect/>
          </a:stretch>
        </p:blipFill>
        <p:spPr>
          <a:xfrm>
            <a:off x="6767513" y="4314825"/>
            <a:ext cx="238125" cy="266700"/>
          </a:xfrm>
          <a:prstGeom prst="rect">
            <a:avLst/>
          </a:prstGeom>
        </p:spPr>
      </p:pic>
      <p:pic>
        <p:nvPicPr>
          <p:cNvPr id="33" name="Image 31" descr="preencoded.png"/>
          <p:cNvPicPr>
            <a:picLocks noChangeAspect="1"/>
          </p:cNvPicPr>
          <p:nvPr/>
        </p:nvPicPr>
        <p:blipFill>
          <a:blip r:embed="rId29"/>
          <a:stretch>
            <a:fillRect/>
          </a:stretch>
        </p:blipFill>
        <p:spPr>
          <a:xfrm>
            <a:off x="9048750" y="4991100"/>
            <a:ext cx="114300" cy="152400"/>
          </a:xfrm>
          <a:prstGeom prst="rect">
            <a:avLst/>
          </a:prstGeom>
        </p:spPr>
      </p:pic>
      <p:pic>
        <p:nvPicPr>
          <p:cNvPr id="34" name="Image 32" descr="preencoded.png"/>
          <p:cNvPicPr>
            <a:picLocks noChangeAspect="1"/>
          </p:cNvPicPr>
          <p:nvPr/>
        </p:nvPicPr>
        <p:blipFill>
          <a:blip r:embed="rId26"/>
          <a:stretch>
            <a:fillRect/>
          </a:stretch>
        </p:blipFill>
        <p:spPr>
          <a:xfrm>
            <a:off x="6515100" y="5267325"/>
            <a:ext cx="5181600" cy="742950"/>
          </a:xfrm>
          <a:prstGeom prst="rect">
            <a:avLst/>
          </a:prstGeom>
        </p:spPr>
      </p:pic>
      <p:pic>
        <p:nvPicPr>
          <p:cNvPr id="35" name="Image 33" descr="preencoded.png"/>
          <p:cNvPicPr>
            <a:picLocks noChangeAspect="1"/>
          </p:cNvPicPr>
          <p:nvPr/>
        </p:nvPicPr>
        <p:blipFill>
          <a:blip r:embed="rId30"/>
          <a:stretch>
            <a:fillRect/>
          </a:stretch>
        </p:blipFill>
        <p:spPr>
          <a:xfrm>
            <a:off x="6657975" y="5410200"/>
            <a:ext cx="457200" cy="457200"/>
          </a:xfrm>
          <a:prstGeom prst="rect">
            <a:avLst/>
          </a:prstGeom>
        </p:spPr>
      </p:pic>
      <p:pic>
        <p:nvPicPr>
          <p:cNvPr id="36" name="Image 34" descr="preencoded.png"/>
          <p:cNvPicPr>
            <a:picLocks noChangeAspect="1"/>
          </p:cNvPicPr>
          <p:nvPr/>
        </p:nvPicPr>
        <p:blipFill>
          <a:blip r:embed="rId31"/>
          <a:stretch>
            <a:fillRect/>
          </a:stretch>
        </p:blipFill>
        <p:spPr>
          <a:xfrm>
            <a:off x="6791325" y="5505450"/>
            <a:ext cx="190500" cy="266700"/>
          </a:xfrm>
          <a:prstGeom prst="rect">
            <a:avLst/>
          </a:prstGeom>
        </p:spPr>
      </p:pic>
      <p:pic>
        <p:nvPicPr>
          <p:cNvPr id="37" name="Image 35" descr="preencoded.png"/>
          <p:cNvPicPr>
            <a:picLocks noChangeAspect="1"/>
          </p:cNvPicPr>
          <p:nvPr/>
        </p:nvPicPr>
        <p:blipFill>
          <a:blip r:embed="rId29"/>
          <a:stretch>
            <a:fillRect/>
          </a:stretch>
        </p:blipFill>
        <p:spPr>
          <a:xfrm>
            <a:off x="9048750" y="6181725"/>
            <a:ext cx="114300" cy="152400"/>
          </a:xfrm>
          <a:prstGeom prst="rect">
            <a:avLst/>
          </a:prstGeom>
        </p:spPr>
      </p:pic>
      <p:pic>
        <p:nvPicPr>
          <p:cNvPr id="38" name="Image 36" descr="preencoded.png"/>
          <p:cNvPicPr>
            <a:picLocks noChangeAspect="1"/>
          </p:cNvPicPr>
          <p:nvPr/>
        </p:nvPicPr>
        <p:blipFill>
          <a:blip r:embed="rId32"/>
          <a:stretch>
            <a:fillRect/>
          </a:stretch>
        </p:blipFill>
        <p:spPr>
          <a:xfrm>
            <a:off x="6515100" y="6457950"/>
            <a:ext cx="5181600" cy="742950"/>
          </a:xfrm>
          <a:prstGeom prst="rect">
            <a:avLst/>
          </a:prstGeom>
        </p:spPr>
      </p:pic>
      <p:pic>
        <p:nvPicPr>
          <p:cNvPr id="39" name="Image 37" descr="preencoded.png"/>
          <p:cNvPicPr>
            <a:picLocks noChangeAspect="1"/>
          </p:cNvPicPr>
          <p:nvPr/>
        </p:nvPicPr>
        <p:blipFill>
          <a:blip r:embed="rId33"/>
          <a:stretch>
            <a:fillRect/>
          </a:stretch>
        </p:blipFill>
        <p:spPr>
          <a:xfrm>
            <a:off x="6657975" y="6600825"/>
            <a:ext cx="457200" cy="457200"/>
          </a:xfrm>
          <a:prstGeom prst="rect">
            <a:avLst/>
          </a:prstGeom>
        </p:spPr>
      </p:pic>
      <p:pic>
        <p:nvPicPr>
          <p:cNvPr id="40" name="Image 38" descr="preencoded.png"/>
          <p:cNvPicPr>
            <a:picLocks noChangeAspect="1"/>
          </p:cNvPicPr>
          <p:nvPr/>
        </p:nvPicPr>
        <p:blipFill>
          <a:blip r:embed="rId34"/>
          <a:stretch>
            <a:fillRect/>
          </a:stretch>
        </p:blipFill>
        <p:spPr>
          <a:xfrm>
            <a:off x="6777038" y="6696075"/>
            <a:ext cx="219075" cy="266700"/>
          </a:xfrm>
          <a:prstGeom prst="rect">
            <a:avLst/>
          </a:prstGeom>
        </p:spPr>
      </p:pic>
      <p:sp>
        <p:nvSpPr>
          <p:cNvPr id="41" name="Text 0"/>
          <p:cNvSpPr/>
          <p:nvPr/>
        </p:nvSpPr>
        <p:spPr>
          <a:xfrm>
            <a:off x="381000" y="152400"/>
            <a:ext cx="2167697"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ETL Pipeline</a:t>
            </a:r>
            <a:endParaRPr lang="en-US" sz="2040" dirty="0"/>
          </a:p>
        </p:txBody>
      </p:sp>
      <p:sp>
        <p:nvSpPr>
          <p:cNvPr id="42"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43" name="Text 2"/>
          <p:cNvSpPr/>
          <p:nvPr/>
        </p:nvSpPr>
        <p:spPr>
          <a:xfrm>
            <a:off x="742950" y="1143000"/>
            <a:ext cx="56997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What is ETL?</a:t>
            </a:r>
            <a:endParaRPr lang="en-US" sz="1380" dirty="0"/>
          </a:p>
        </p:txBody>
      </p:sp>
      <p:sp>
        <p:nvSpPr>
          <p:cNvPr id="44" name="Text 3"/>
          <p:cNvSpPr/>
          <p:nvPr/>
        </p:nvSpPr>
        <p:spPr>
          <a:xfrm>
            <a:off x="495300" y="1485900"/>
            <a:ext cx="51816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E5E7EB"/>
                </a:solidFill>
                <a:latin typeface="ui-sans-serif" pitchFamily="34" charset="0"/>
                <a:ea typeface="ui-sans-serif" pitchFamily="34" charset="-122"/>
                <a:cs typeface="ui-sans-serif" pitchFamily="34" charset="-120"/>
              </a:rPr>
              <a:t>Extract, Transform, Load (ETL) is a process that involves extracting data from source systems, transforming it to fit a target schema, and loading it into a destination system.</a:t>
            </a:r>
            <a:endParaRPr lang="en-US" sz="1120" dirty="0"/>
          </a:p>
        </p:txBody>
      </p:sp>
      <p:sp>
        <p:nvSpPr>
          <p:cNvPr id="45" name="Text 4"/>
          <p:cNvSpPr/>
          <p:nvPr/>
        </p:nvSpPr>
        <p:spPr>
          <a:xfrm>
            <a:off x="762000" y="2743200"/>
            <a:ext cx="56997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SSIS Implementation</a:t>
            </a:r>
            <a:endParaRPr lang="en-US" sz="1380" dirty="0"/>
          </a:p>
        </p:txBody>
      </p:sp>
      <p:sp>
        <p:nvSpPr>
          <p:cNvPr id="46" name="Text 5"/>
          <p:cNvSpPr/>
          <p:nvPr/>
        </p:nvSpPr>
        <p:spPr>
          <a:xfrm>
            <a:off x="495300" y="3086100"/>
            <a:ext cx="51816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E5E7EB"/>
                </a:solidFill>
                <a:latin typeface="ui-sans-serif" pitchFamily="34" charset="0"/>
                <a:ea typeface="ui-sans-serif" pitchFamily="34" charset="-122"/>
                <a:cs typeface="ui-sans-serif" pitchFamily="34" charset="-120"/>
              </a:rPr>
              <a:t>SQL Server Integration Services (SSIS) is used to extract data from Excel files, transform it to fit the predefined schema of the PostgreSQL database, and load it into the respective tables.</a:t>
            </a:r>
            <a:endParaRPr lang="en-US" sz="1120" dirty="0"/>
          </a:p>
        </p:txBody>
      </p:sp>
      <p:sp>
        <p:nvSpPr>
          <p:cNvPr id="47" name="Text 6"/>
          <p:cNvSpPr/>
          <p:nvPr/>
        </p:nvSpPr>
        <p:spPr>
          <a:xfrm>
            <a:off x="809625" y="4343400"/>
            <a:ext cx="569976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Apache Airflow Automation</a:t>
            </a:r>
            <a:endParaRPr lang="en-US" sz="1380" dirty="0"/>
          </a:p>
        </p:txBody>
      </p:sp>
      <p:sp>
        <p:nvSpPr>
          <p:cNvPr id="48" name="Text 7"/>
          <p:cNvSpPr/>
          <p:nvPr/>
        </p:nvSpPr>
        <p:spPr>
          <a:xfrm>
            <a:off x="495300" y="4686300"/>
            <a:ext cx="5181600" cy="685800"/>
          </a:xfrm>
          <a:prstGeom prst="rect">
            <a:avLst/>
          </a:prstGeom>
          <a:noFill/>
          <a:ln/>
        </p:spPr>
        <p:txBody>
          <a:bodyPr wrap="square" lIns="0" tIns="0" rIns="0" bIns="0" rtlCol="0" anchor="t">
            <a:spAutoFit/>
          </a:bodyPr>
          <a:lstStyle/>
          <a:p>
            <a:pPr marL="0" indent="0">
              <a:lnSpc>
                <a:spcPts val="1800"/>
              </a:lnSpc>
              <a:buNone/>
            </a:pPr>
            <a:r>
              <a:rPr lang="en-US" sz="1120" dirty="0">
                <a:solidFill>
                  <a:srgbClr val="E5E7EB"/>
                </a:solidFill>
                <a:latin typeface="ui-sans-serif" pitchFamily="34" charset="0"/>
                <a:ea typeface="ui-sans-serif" pitchFamily="34" charset="-122"/>
                <a:cs typeface="ui-sans-serif" pitchFamily="34" charset="-120"/>
              </a:rPr>
              <a:t>Apache Airflow manages a Directed Acyclic Graph (DAG) that defines the sequence of operations, ensuring data integrity and timely updates.</a:t>
            </a:r>
            <a:endParaRPr lang="en-US" sz="1120" dirty="0"/>
          </a:p>
        </p:txBody>
      </p:sp>
      <p:sp>
        <p:nvSpPr>
          <p:cNvPr id="49" name="Text 8"/>
          <p:cNvSpPr/>
          <p:nvPr/>
        </p:nvSpPr>
        <p:spPr>
          <a:xfrm>
            <a:off x="6256020" y="1143000"/>
            <a:ext cx="5699760"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ETL Process Flow</a:t>
            </a:r>
            <a:endParaRPr lang="en-US" sz="1380" dirty="0"/>
          </a:p>
        </p:txBody>
      </p:sp>
      <p:sp>
        <p:nvSpPr>
          <p:cNvPr id="50" name="Text 9"/>
          <p:cNvSpPr/>
          <p:nvPr/>
        </p:nvSpPr>
        <p:spPr>
          <a:xfrm>
            <a:off x="6823755" y="2324100"/>
            <a:ext cx="678091" cy="228600"/>
          </a:xfrm>
          <a:prstGeom prst="rect">
            <a:avLst/>
          </a:prstGeom>
          <a:noFill/>
          <a:ln/>
        </p:spPr>
        <p:txBody>
          <a:bodyPr wrap="square" lIns="0" tIns="0" rIns="0" bIns="0" rtlCol="0" anchor="t">
            <a:spAutoFit/>
          </a:bodyPr>
          <a:lstStyle/>
          <a:p>
            <a:pPr marL="0" indent="0" algn="ctr">
              <a:lnSpc>
                <a:spcPts val="1800"/>
              </a:lnSpc>
              <a:buNone/>
            </a:pPr>
            <a:r>
              <a:rPr lang="en-US" sz="1120" b="1" dirty="0">
                <a:solidFill>
                  <a:srgbClr val="FFFFFF"/>
                </a:solidFill>
                <a:latin typeface="ui-sans-serif" pitchFamily="34" charset="0"/>
                <a:ea typeface="ui-sans-serif" pitchFamily="34" charset="-122"/>
                <a:cs typeface="ui-sans-serif" pitchFamily="34" charset="-120"/>
              </a:rPr>
              <a:t>Extract</a:t>
            </a:r>
            <a:endParaRPr lang="en-US" sz="1120" dirty="0"/>
          </a:p>
        </p:txBody>
      </p:sp>
      <p:sp>
        <p:nvSpPr>
          <p:cNvPr id="51" name="Text 10"/>
          <p:cNvSpPr/>
          <p:nvPr/>
        </p:nvSpPr>
        <p:spPr>
          <a:xfrm>
            <a:off x="6671995" y="2552700"/>
            <a:ext cx="981611"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From Excel files</a:t>
            </a:r>
            <a:endParaRPr lang="en-US" sz="840" dirty="0"/>
          </a:p>
        </p:txBody>
      </p:sp>
      <p:sp>
        <p:nvSpPr>
          <p:cNvPr id="52" name="Text 11"/>
          <p:cNvSpPr/>
          <p:nvPr/>
        </p:nvSpPr>
        <p:spPr>
          <a:xfrm>
            <a:off x="8627700" y="2247900"/>
            <a:ext cx="956399" cy="228600"/>
          </a:xfrm>
          <a:prstGeom prst="rect">
            <a:avLst/>
          </a:prstGeom>
          <a:noFill/>
          <a:ln/>
        </p:spPr>
        <p:txBody>
          <a:bodyPr wrap="square" lIns="0" tIns="0" rIns="0" bIns="0" rtlCol="0" anchor="t">
            <a:spAutoFit/>
          </a:bodyPr>
          <a:lstStyle/>
          <a:p>
            <a:pPr marL="0" indent="0" algn="ctr">
              <a:lnSpc>
                <a:spcPts val="1800"/>
              </a:lnSpc>
              <a:buNone/>
            </a:pPr>
            <a:r>
              <a:rPr lang="en-US" sz="1120" b="1" dirty="0">
                <a:solidFill>
                  <a:srgbClr val="FFFFFF"/>
                </a:solidFill>
                <a:latin typeface="ui-sans-serif" pitchFamily="34" charset="0"/>
                <a:ea typeface="ui-sans-serif" pitchFamily="34" charset="-122"/>
                <a:cs typeface="ui-sans-serif" pitchFamily="34" charset="-120"/>
              </a:rPr>
              <a:t>Transform</a:t>
            </a:r>
            <a:endParaRPr lang="en-US" sz="1120" dirty="0"/>
          </a:p>
        </p:txBody>
      </p:sp>
      <p:sp>
        <p:nvSpPr>
          <p:cNvPr id="53" name="Text 12"/>
          <p:cNvSpPr/>
          <p:nvPr/>
        </p:nvSpPr>
        <p:spPr>
          <a:xfrm>
            <a:off x="8458200" y="2476500"/>
            <a:ext cx="1295400" cy="3048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Fit PostgreSQL schema</a:t>
            </a:r>
            <a:endParaRPr lang="en-US" sz="840" dirty="0"/>
          </a:p>
        </p:txBody>
      </p:sp>
      <p:sp>
        <p:nvSpPr>
          <p:cNvPr id="54" name="Text 13"/>
          <p:cNvSpPr/>
          <p:nvPr/>
        </p:nvSpPr>
        <p:spPr>
          <a:xfrm>
            <a:off x="10821442" y="2324100"/>
            <a:ext cx="455116" cy="228600"/>
          </a:xfrm>
          <a:prstGeom prst="rect">
            <a:avLst/>
          </a:prstGeom>
          <a:noFill/>
          <a:ln/>
        </p:spPr>
        <p:txBody>
          <a:bodyPr wrap="square" lIns="0" tIns="0" rIns="0" bIns="0" rtlCol="0" anchor="t">
            <a:spAutoFit/>
          </a:bodyPr>
          <a:lstStyle/>
          <a:p>
            <a:pPr marL="0" indent="0" algn="ctr">
              <a:lnSpc>
                <a:spcPts val="1800"/>
              </a:lnSpc>
              <a:buNone/>
            </a:pPr>
            <a:r>
              <a:rPr lang="en-US" sz="1120" b="1" dirty="0">
                <a:solidFill>
                  <a:srgbClr val="FFFFFF"/>
                </a:solidFill>
                <a:latin typeface="ui-sans-serif" pitchFamily="34" charset="0"/>
                <a:ea typeface="ui-sans-serif" pitchFamily="34" charset="-122"/>
                <a:cs typeface="ui-sans-serif" pitchFamily="34" charset="-120"/>
              </a:rPr>
              <a:t>Load</a:t>
            </a:r>
            <a:endParaRPr lang="en-US" sz="1120" dirty="0"/>
          </a:p>
        </p:txBody>
      </p:sp>
      <p:sp>
        <p:nvSpPr>
          <p:cNvPr id="55" name="Text 14"/>
          <p:cNvSpPr/>
          <p:nvPr/>
        </p:nvSpPr>
        <p:spPr>
          <a:xfrm>
            <a:off x="10459321" y="2552700"/>
            <a:ext cx="1179210" cy="152400"/>
          </a:xfrm>
          <a:prstGeom prst="rect">
            <a:avLst/>
          </a:prstGeom>
          <a:noFill/>
          <a:ln/>
        </p:spPr>
        <p:txBody>
          <a:bodyPr wrap="square" lIns="0" tIns="0" rIns="0" bIns="0" rtlCol="0" anchor="t">
            <a:spAutoFit/>
          </a:bodyPr>
          <a:lstStyle/>
          <a:p>
            <a:pPr marL="0" indent="0" algn="ctr">
              <a:lnSpc>
                <a:spcPts val="1200"/>
              </a:lnSpc>
              <a:buNone/>
            </a:pPr>
            <a:r>
              <a:rPr lang="en-US" sz="840" dirty="0">
                <a:solidFill>
                  <a:srgbClr val="FFFFFF"/>
                </a:solidFill>
                <a:latin typeface="ui-sans-serif" pitchFamily="34" charset="0"/>
                <a:ea typeface="ui-sans-serif" pitchFamily="34" charset="-122"/>
                <a:cs typeface="ui-sans-serif" pitchFamily="34" charset="-120"/>
              </a:rPr>
              <a:t>To database tables</a:t>
            </a:r>
            <a:endParaRPr lang="en-US" sz="840" dirty="0"/>
          </a:p>
        </p:txBody>
      </p:sp>
      <p:sp>
        <p:nvSpPr>
          <p:cNvPr id="56" name="Text 15"/>
          <p:cNvSpPr/>
          <p:nvPr/>
        </p:nvSpPr>
        <p:spPr>
          <a:xfrm>
            <a:off x="6256020" y="3657600"/>
            <a:ext cx="5699760" cy="266700"/>
          </a:xfrm>
          <a:prstGeom prst="rect">
            <a:avLst/>
          </a:prstGeom>
          <a:noFill/>
          <a:ln/>
        </p:spPr>
        <p:txBody>
          <a:bodyPr wrap="square" lIns="0" tIns="0" rIns="0" bIns="0" rtlCol="0" anchor="t">
            <a:spAutoFit/>
          </a:bodyPr>
          <a:lstStyle/>
          <a:p>
            <a:pPr marL="0" indent="0" algn="ctr">
              <a:lnSpc>
                <a:spcPts val="2100"/>
              </a:lnSpc>
              <a:buNone/>
            </a:pPr>
            <a:r>
              <a:rPr lang="en-US" sz="1380" b="1" dirty="0">
                <a:solidFill>
                  <a:srgbClr val="FFFFFF"/>
                </a:solidFill>
                <a:latin typeface="ui-sans-serif" pitchFamily="34" charset="0"/>
                <a:ea typeface="ui-sans-serif" pitchFamily="34" charset="-122"/>
                <a:cs typeface="ui-sans-serif" pitchFamily="34" charset="-120"/>
              </a:rPr>
              <a:t>DAG Workflow</a:t>
            </a:r>
            <a:endParaRPr lang="en-US" sz="1380" dirty="0"/>
          </a:p>
        </p:txBody>
      </p:sp>
      <p:sp>
        <p:nvSpPr>
          <p:cNvPr id="57" name="Text 16"/>
          <p:cNvSpPr/>
          <p:nvPr/>
        </p:nvSpPr>
        <p:spPr>
          <a:xfrm>
            <a:off x="7267575" y="4238625"/>
            <a:ext cx="471487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transform_players</a:t>
            </a:r>
            <a:endParaRPr lang="en-US" sz="1120" dirty="0"/>
          </a:p>
        </p:txBody>
      </p:sp>
      <p:sp>
        <p:nvSpPr>
          <p:cNvPr id="58" name="Text 17"/>
          <p:cNvSpPr/>
          <p:nvPr/>
        </p:nvSpPr>
        <p:spPr>
          <a:xfrm>
            <a:off x="7267575" y="4467225"/>
            <a:ext cx="471487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Transforms player data</a:t>
            </a:r>
            <a:endParaRPr lang="en-US" sz="980" dirty="0"/>
          </a:p>
        </p:txBody>
      </p:sp>
      <p:sp>
        <p:nvSpPr>
          <p:cNvPr id="59" name="Text 18"/>
          <p:cNvSpPr/>
          <p:nvPr/>
        </p:nvSpPr>
        <p:spPr>
          <a:xfrm>
            <a:off x="7267575" y="5429250"/>
            <a:ext cx="471487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transform_team_stats</a:t>
            </a:r>
            <a:endParaRPr lang="en-US" sz="1120" dirty="0"/>
          </a:p>
        </p:txBody>
      </p:sp>
      <p:sp>
        <p:nvSpPr>
          <p:cNvPr id="60" name="Text 19"/>
          <p:cNvSpPr/>
          <p:nvPr/>
        </p:nvSpPr>
        <p:spPr>
          <a:xfrm>
            <a:off x="7267575" y="5657850"/>
            <a:ext cx="471487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Transforms team statistics</a:t>
            </a:r>
            <a:endParaRPr lang="en-US" sz="980" dirty="0"/>
          </a:p>
        </p:txBody>
      </p:sp>
      <p:sp>
        <p:nvSpPr>
          <p:cNvPr id="61" name="Text 20"/>
          <p:cNvSpPr/>
          <p:nvPr/>
        </p:nvSpPr>
        <p:spPr>
          <a:xfrm>
            <a:off x="7267575" y="6619875"/>
            <a:ext cx="471487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transform_standings</a:t>
            </a:r>
            <a:endParaRPr lang="en-US" sz="1120" dirty="0"/>
          </a:p>
        </p:txBody>
      </p:sp>
      <p:sp>
        <p:nvSpPr>
          <p:cNvPr id="62" name="Text 21"/>
          <p:cNvSpPr/>
          <p:nvPr/>
        </p:nvSpPr>
        <p:spPr>
          <a:xfrm>
            <a:off x="7267575" y="6848475"/>
            <a:ext cx="471487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Transforms league standings</a:t>
            </a:r>
            <a:endParaRPr lang="en-US" sz="9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5638800" cy="1905000"/>
          </a:xfrm>
          <a:prstGeom prst="rect">
            <a:avLst/>
          </a:prstGeom>
        </p:spPr>
      </p:pic>
      <p:pic>
        <p:nvPicPr>
          <p:cNvPr id="14" name="Image 12" descr="preencoded.png"/>
          <p:cNvPicPr>
            <a:picLocks noChangeAspect="1"/>
          </p:cNvPicPr>
          <p:nvPr/>
        </p:nvPicPr>
        <p:blipFill>
          <a:blip r:embed="rId12"/>
          <a:stretch>
            <a:fillRect/>
          </a:stretch>
        </p:blipFill>
        <p:spPr>
          <a:xfrm>
            <a:off x="495300" y="1181100"/>
            <a:ext cx="228600" cy="228600"/>
          </a:xfrm>
          <a:prstGeom prst="rect">
            <a:avLst/>
          </a:prstGeom>
        </p:spPr>
      </p:pic>
      <p:pic>
        <p:nvPicPr>
          <p:cNvPr id="15" name="Image 13" descr="preencoded.png"/>
          <p:cNvPicPr>
            <a:picLocks noChangeAspect="1"/>
          </p:cNvPicPr>
          <p:nvPr/>
        </p:nvPicPr>
        <p:blipFill>
          <a:blip r:embed="rId13"/>
          <a:stretch>
            <a:fillRect/>
          </a:stretch>
        </p:blipFill>
        <p:spPr>
          <a:xfrm>
            <a:off x="495300" y="1600200"/>
            <a:ext cx="2552700" cy="1066800"/>
          </a:xfrm>
          <a:prstGeom prst="rect">
            <a:avLst/>
          </a:prstGeom>
        </p:spPr>
      </p:pic>
      <p:pic>
        <p:nvPicPr>
          <p:cNvPr id="16" name="Image 14" descr="preencoded.png"/>
          <p:cNvPicPr>
            <a:picLocks noChangeAspect="1"/>
          </p:cNvPicPr>
          <p:nvPr/>
        </p:nvPicPr>
        <p:blipFill>
          <a:blip r:embed="rId14"/>
          <a:stretch>
            <a:fillRect/>
          </a:stretch>
        </p:blipFill>
        <p:spPr>
          <a:xfrm>
            <a:off x="647700" y="1752600"/>
            <a:ext cx="200025" cy="304800"/>
          </a:xfrm>
          <a:prstGeom prst="rect">
            <a:avLst/>
          </a:prstGeom>
        </p:spPr>
      </p:pic>
      <p:pic>
        <p:nvPicPr>
          <p:cNvPr id="17" name="Image 15" descr="preencoded.png"/>
          <p:cNvPicPr>
            <a:picLocks noChangeAspect="1"/>
          </p:cNvPicPr>
          <p:nvPr/>
        </p:nvPicPr>
        <p:blipFill>
          <a:blip r:embed="rId15"/>
          <a:stretch>
            <a:fillRect/>
          </a:stretch>
        </p:blipFill>
        <p:spPr>
          <a:xfrm>
            <a:off x="3200400" y="1600200"/>
            <a:ext cx="2552700" cy="1066800"/>
          </a:xfrm>
          <a:prstGeom prst="rect">
            <a:avLst/>
          </a:prstGeom>
        </p:spPr>
      </p:pic>
      <p:pic>
        <p:nvPicPr>
          <p:cNvPr id="18" name="Image 16" descr="preencoded.png"/>
          <p:cNvPicPr>
            <a:picLocks noChangeAspect="1"/>
          </p:cNvPicPr>
          <p:nvPr/>
        </p:nvPicPr>
        <p:blipFill>
          <a:blip r:embed="rId16"/>
          <a:stretch>
            <a:fillRect/>
          </a:stretch>
        </p:blipFill>
        <p:spPr>
          <a:xfrm>
            <a:off x="3352800" y="1752600"/>
            <a:ext cx="228600" cy="304800"/>
          </a:xfrm>
          <a:prstGeom prst="rect">
            <a:avLst/>
          </a:prstGeom>
        </p:spPr>
      </p:pic>
      <p:pic>
        <p:nvPicPr>
          <p:cNvPr id="19" name="Image 17" descr="preencoded.png"/>
          <p:cNvPicPr>
            <a:picLocks noChangeAspect="1"/>
          </p:cNvPicPr>
          <p:nvPr/>
        </p:nvPicPr>
        <p:blipFill>
          <a:blip r:embed="rId17"/>
          <a:stretch>
            <a:fillRect/>
          </a:stretch>
        </p:blipFill>
        <p:spPr>
          <a:xfrm>
            <a:off x="304800" y="3086100"/>
            <a:ext cx="5638800" cy="2590800"/>
          </a:xfrm>
          <a:prstGeom prst="rect">
            <a:avLst/>
          </a:prstGeom>
        </p:spPr>
      </p:pic>
      <p:pic>
        <p:nvPicPr>
          <p:cNvPr id="20" name="Image 18" descr="preencoded.png"/>
          <p:cNvPicPr>
            <a:picLocks noChangeAspect="1"/>
          </p:cNvPicPr>
          <p:nvPr/>
        </p:nvPicPr>
        <p:blipFill>
          <a:blip r:embed="rId18"/>
          <a:stretch>
            <a:fillRect/>
          </a:stretch>
        </p:blipFill>
        <p:spPr>
          <a:xfrm>
            <a:off x="495300" y="3657600"/>
            <a:ext cx="5257800" cy="1828800"/>
          </a:xfrm>
          <a:prstGeom prst="rect">
            <a:avLst/>
          </a:prstGeom>
        </p:spPr>
      </p:pic>
      <p:pic>
        <p:nvPicPr>
          <p:cNvPr id="21" name="Image 19" descr="preencoded.png"/>
          <p:cNvPicPr>
            <a:picLocks noChangeAspect="1"/>
          </p:cNvPicPr>
          <p:nvPr/>
        </p:nvPicPr>
        <p:blipFill>
          <a:blip r:embed="rId19"/>
          <a:stretch>
            <a:fillRect/>
          </a:stretch>
        </p:blipFill>
        <p:spPr>
          <a:xfrm>
            <a:off x="6248400" y="952500"/>
            <a:ext cx="5638800" cy="5600700"/>
          </a:xfrm>
          <a:prstGeom prst="rect">
            <a:avLst/>
          </a:prstGeom>
        </p:spPr>
      </p:pic>
      <p:pic>
        <p:nvPicPr>
          <p:cNvPr id="22" name="Image 20" descr="preencoded.png"/>
          <p:cNvPicPr>
            <a:picLocks noChangeAspect="1"/>
          </p:cNvPicPr>
          <p:nvPr/>
        </p:nvPicPr>
        <p:blipFill>
          <a:blip r:embed="rId20"/>
          <a:stretch>
            <a:fillRect/>
          </a:stretch>
        </p:blipFill>
        <p:spPr>
          <a:xfrm>
            <a:off x="6438900" y="1181100"/>
            <a:ext cx="228600" cy="228600"/>
          </a:xfrm>
          <a:prstGeom prst="rect">
            <a:avLst/>
          </a:prstGeom>
        </p:spPr>
      </p:pic>
      <p:pic>
        <p:nvPicPr>
          <p:cNvPr id="23" name="Image 21" descr="preencoded.png"/>
          <p:cNvPicPr>
            <a:picLocks noChangeAspect="1"/>
          </p:cNvPicPr>
          <p:nvPr/>
        </p:nvPicPr>
        <p:blipFill>
          <a:blip r:embed="rId21"/>
          <a:stretch>
            <a:fillRect/>
          </a:stretch>
        </p:blipFill>
        <p:spPr>
          <a:xfrm>
            <a:off x="6629400" y="1638300"/>
            <a:ext cx="171450" cy="190500"/>
          </a:xfrm>
          <a:prstGeom prst="rect">
            <a:avLst/>
          </a:prstGeom>
        </p:spPr>
      </p:pic>
      <p:pic>
        <p:nvPicPr>
          <p:cNvPr id="24" name="Image 22" descr="preencoded.png"/>
          <p:cNvPicPr>
            <a:picLocks noChangeAspect="1"/>
          </p:cNvPicPr>
          <p:nvPr/>
        </p:nvPicPr>
        <p:blipFill>
          <a:blip r:embed="rId22"/>
          <a:stretch>
            <a:fillRect/>
          </a:stretch>
        </p:blipFill>
        <p:spPr>
          <a:xfrm>
            <a:off x="6629400" y="2667000"/>
            <a:ext cx="238125" cy="190500"/>
          </a:xfrm>
          <a:prstGeom prst="rect">
            <a:avLst/>
          </a:prstGeom>
        </p:spPr>
      </p:pic>
      <p:pic>
        <p:nvPicPr>
          <p:cNvPr id="25" name="Image 23" descr="preencoded.png"/>
          <p:cNvPicPr>
            <a:picLocks noChangeAspect="1"/>
          </p:cNvPicPr>
          <p:nvPr/>
        </p:nvPicPr>
        <p:blipFill>
          <a:blip r:embed="rId23"/>
          <a:stretch>
            <a:fillRect/>
          </a:stretch>
        </p:blipFill>
        <p:spPr>
          <a:xfrm>
            <a:off x="6629400" y="3695700"/>
            <a:ext cx="219075" cy="190500"/>
          </a:xfrm>
          <a:prstGeom prst="rect">
            <a:avLst/>
          </a:prstGeom>
        </p:spPr>
      </p:pic>
      <p:pic>
        <p:nvPicPr>
          <p:cNvPr id="26" name="Image 24" descr="preencoded.png"/>
          <p:cNvPicPr>
            <a:picLocks noChangeAspect="1"/>
          </p:cNvPicPr>
          <p:nvPr/>
        </p:nvPicPr>
        <p:blipFill>
          <a:blip r:embed="rId24"/>
          <a:stretch>
            <a:fillRect/>
          </a:stretch>
        </p:blipFill>
        <p:spPr>
          <a:xfrm>
            <a:off x="0" y="6553200"/>
            <a:ext cx="12192000" cy="304800"/>
          </a:xfrm>
          <a:prstGeom prst="rect">
            <a:avLst/>
          </a:prstGeom>
        </p:spPr>
      </p:pic>
      <p:sp>
        <p:nvSpPr>
          <p:cNvPr id="27" name="Text 0"/>
          <p:cNvSpPr/>
          <p:nvPr/>
        </p:nvSpPr>
        <p:spPr>
          <a:xfrm>
            <a:off x="381000" y="152400"/>
            <a:ext cx="4214411"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Data Analysis Approach</a:t>
            </a:r>
            <a:endParaRPr lang="en-US" sz="2040" dirty="0"/>
          </a:p>
        </p:txBody>
      </p:sp>
      <p:sp>
        <p:nvSpPr>
          <p:cNvPr id="28"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9" name="Text 2"/>
          <p:cNvSpPr/>
          <p:nvPr/>
        </p:nvSpPr>
        <p:spPr>
          <a:xfrm>
            <a:off x="838200" y="1143000"/>
            <a:ext cx="578358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Analytical Tools</a:t>
            </a:r>
            <a:endParaRPr lang="en-US" sz="1646" dirty="0"/>
          </a:p>
        </p:txBody>
      </p:sp>
      <p:sp>
        <p:nvSpPr>
          <p:cNvPr id="30" name="Text 3"/>
          <p:cNvSpPr/>
          <p:nvPr/>
        </p:nvSpPr>
        <p:spPr>
          <a:xfrm>
            <a:off x="923925" y="1771650"/>
            <a:ext cx="144704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SQL Queries</a:t>
            </a:r>
            <a:endParaRPr lang="en-US" sz="1380" dirty="0"/>
          </a:p>
        </p:txBody>
      </p:sp>
      <p:sp>
        <p:nvSpPr>
          <p:cNvPr id="31" name="Text 4"/>
          <p:cNvSpPr/>
          <p:nvPr/>
        </p:nvSpPr>
        <p:spPr>
          <a:xfrm>
            <a:off x="647700" y="2133600"/>
            <a:ext cx="22479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Direct data manipulation and insights within PostgreSQL</a:t>
            </a:r>
            <a:endParaRPr lang="en-US" sz="980" dirty="0"/>
          </a:p>
        </p:txBody>
      </p:sp>
      <p:sp>
        <p:nvSpPr>
          <p:cNvPr id="32" name="Text 5"/>
          <p:cNvSpPr/>
          <p:nvPr/>
        </p:nvSpPr>
        <p:spPr>
          <a:xfrm>
            <a:off x="3657600" y="1771650"/>
            <a:ext cx="91187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Tableau</a:t>
            </a:r>
            <a:endParaRPr lang="en-US" sz="1380" dirty="0"/>
          </a:p>
        </p:txBody>
      </p:sp>
      <p:sp>
        <p:nvSpPr>
          <p:cNvPr id="33" name="Text 6"/>
          <p:cNvSpPr/>
          <p:nvPr/>
        </p:nvSpPr>
        <p:spPr>
          <a:xfrm>
            <a:off x="3352800" y="2133600"/>
            <a:ext cx="2247900" cy="3810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Advanced visualization and dashboard creation</a:t>
            </a:r>
            <a:endParaRPr lang="en-US" sz="980" dirty="0"/>
          </a:p>
        </p:txBody>
      </p:sp>
      <p:sp>
        <p:nvSpPr>
          <p:cNvPr id="34" name="Text 7"/>
          <p:cNvSpPr/>
          <p:nvPr/>
        </p:nvSpPr>
        <p:spPr>
          <a:xfrm>
            <a:off x="495300" y="3276600"/>
            <a:ext cx="578358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Analysis Process</a:t>
            </a:r>
            <a:endParaRPr lang="en-US" sz="1380" dirty="0"/>
          </a:p>
        </p:txBody>
      </p:sp>
      <p:sp>
        <p:nvSpPr>
          <p:cNvPr id="35" name="Text 8"/>
          <p:cNvSpPr/>
          <p:nvPr/>
        </p:nvSpPr>
        <p:spPr>
          <a:xfrm>
            <a:off x="6781800" y="1143000"/>
            <a:ext cx="5783580" cy="304800"/>
          </a:xfrm>
          <a:prstGeom prst="rect">
            <a:avLst/>
          </a:prstGeom>
          <a:noFill/>
          <a:ln/>
        </p:spPr>
        <p:txBody>
          <a:bodyPr wrap="square" lIns="0" tIns="0" rIns="0" bIns="0" rtlCol="0" anchor="t">
            <a:spAutoFit/>
          </a:bodyPr>
          <a:lstStyle/>
          <a:p>
            <a:pPr marL="0" indent="0">
              <a:lnSpc>
                <a:spcPts val="2400"/>
              </a:lnSpc>
              <a:buNone/>
            </a:pPr>
            <a:r>
              <a:rPr lang="en-US" sz="1646" b="1" dirty="0">
                <a:solidFill>
                  <a:srgbClr val="FFFFFF"/>
                </a:solidFill>
                <a:latin typeface="ui-sans-serif" pitchFamily="34" charset="0"/>
                <a:ea typeface="ui-sans-serif" pitchFamily="34" charset="-122"/>
                <a:cs typeface="ui-sans-serif" pitchFamily="34" charset="-120"/>
              </a:rPr>
              <a:t>Focus Areas</a:t>
            </a:r>
            <a:endParaRPr lang="en-US" sz="1646" dirty="0"/>
          </a:p>
        </p:txBody>
      </p:sp>
      <p:sp>
        <p:nvSpPr>
          <p:cNvPr id="36" name="Text 9"/>
          <p:cNvSpPr/>
          <p:nvPr/>
        </p:nvSpPr>
        <p:spPr>
          <a:xfrm>
            <a:off x="6877050" y="1600200"/>
            <a:ext cx="557403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Player Performance</a:t>
            </a:r>
            <a:endParaRPr lang="en-US" sz="1380" dirty="0"/>
          </a:p>
        </p:txBody>
      </p:sp>
      <p:sp>
        <p:nvSpPr>
          <p:cNvPr id="37" name="Text 10"/>
          <p:cNvSpPr/>
          <p:nvPr/>
        </p:nvSpPr>
        <p:spPr>
          <a:xfrm>
            <a:off x="6629400" y="1943100"/>
            <a:ext cx="50673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D1D5DB"/>
                </a:solidFill>
                <a:latin typeface="ui-sans-serif" pitchFamily="34" charset="0"/>
                <a:ea typeface="ui-sans-serif" pitchFamily="34" charset="-122"/>
                <a:cs typeface="ui-sans-serif" pitchFamily="34" charset="-120"/>
              </a:rPr>
              <a:t>Detailed examination of individual statistics including goals, assists, and disciplinary records</a:t>
            </a:r>
            <a:endParaRPr lang="en-US" sz="1120" dirty="0"/>
          </a:p>
        </p:txBody>
      </p:sp>
      <p:sp>
        <p:nvSpPr>
          <p:cNvPr id="38" name="Text 11"/>
          <p:cNvSpPr/>
          <p:nvPr/>
        </p:nvSpPr>
        <p:spPr>
          <a:xfrm>
            <a:off x="6943725" y="2628900"/>
            <a:ext cx="557403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Team Comparisons</a:t>
            </a:r>
            <a:endParaRPr lang="en-US" sz="1380" dirty="0"/>
          </a:p>
        </p:txBody>
      </p:sp>
      <p:sp>
        <p:nvSpPr>
          <p:cNvPr id="39" name="Text 12"/>
          <p:cNvSpPr/>
          <p:nvPr/>
        </p:nvSpPr>
        <p:spPr>
          <a:xfrm>
            <a:off x="6629400" y="2971800"/>
            <a:ext cx="50673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D1D5DB"/>
                </a:solidFill>
                <a:latin typeface="ui-sans-serif" pitchFamily="34" charset="0"/>
                <a:ea typeface="ui-sans-serif" pitchFamily="34" charset="-122"/>
                <a:cs typeface="ui-sans-serif" pitchFamily="34" charset="-120"/>
              </a:rPr>
              <a:t>Benchmarking teams based on offensive/defensive efficiency, points per game, and consistency</a:t>
            </a:r>
            <a:endParaRPr lang="en-US" sz="1120" dirty="0"/>
          </a:p>
        </p:txBody>
      </p:sp>
      <p:sp>
        <p:nvSpPr>
          <p:cNvPr id="40" name="Text 13"/>
          <p:cNvSpPr/>
          <p:nvPr/>
        </p:nvSpPr>
        <p:spPr>
          <a:xfrm>
            <a:off x="6924675" y="3657600"/>
            <a:ext cx="557403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League Trends &amp; Standings</a:t>
            </a:r>
            <a:endParaRPr lang="en-US" sz="1380" dirty="0"/>
          </a:p>
        </p:txBody>
      </p:sp>
      <p:sp>
        <p:nvSpPr>
          <p:cNvPr id="41" name="Text 14"/>
          <p:cNvSpPr/>
          <p:nvPr/>
        </p:nvSpPr>
        <p:spPr>
          <a:xfrm>
            <a:off x="6629400" y="4000500"/>
            <a:ext cx="50673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D1D5DB"/>
                </a:solidFill>
                <a:latin typeface="ui-sans-serif" pitchFamily="34" charset="0"/>
                <a:ea typeface="ui-sans-serif" pitchFamily="34" charset="-122"/>
                <a:cs typeface="ui-sans-serif" pitchFamily="34" charset="-120"/>
              </a:rPr>
              <a:t>Analysis of overall league dynamics, championship contenders, and potential relegation candidates</a:t>
            </a:r>
            <a:endParaRPr lang="en-US" sz="11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15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3152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73152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7315200"/>
          </a:xfrm>
          <a:prstGeom prst="rect">
            <a:avLst/>
          </a:prstGeom>
        </p:spPr>
      </p:pic>
      <p:pic>
        <p:nvPicPr>
          <p:cNvPr id="8" name="Image 6" descr="preencoded.png"/>
          <p:cNvPicPr>
            <a:picLocks noChangeAspect="1"/>
          </p:cNvPicPr>
          <p:nvPr/>
        </p:nvPicPr>
        <p:blipFill>
          <a:blip r:embed="rId7"/>
          <a:stretch>
            <a:fillRect/>
          </a:stretch>
        </p:blipFill>
        <p:spPr>
          <a:xfrm>
            <a:off x="5524500" y="30861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228600" y="876300"/>
            <a:ext cx="5715000" cy="2857500"/>
          </a:xfrm>
          <a:prstGeom prst="rect">
            <a:avLst/>
          </a:prstGeom>
        </p:spPr>
      </p:pic>
      <p:pic>
        <p:nvPicPr>
          <p:cNvPr id="14" name="Image 12" descr="preencoded.png"/>
          <p:cNvPicPr>
            <a:picLocks noChangeAspect="1"/>
          </p:cNvPicPr>
          <p:nvPr/>
        </p:nvPicPr>
        <p:blipFill>
          <a:blip r:embed="rId12"/>
          <a:stretch>
            <a:fillRect/>
          </a:stretch>
        </p:blipFill>
        <p:spPr>
          <a:xfrm>
            <a:off x="419100" y="1066800"/>
            <a:ext cx="381000" cy="381000"/>
          </a:xfrm>
          <a:prstGeom prst="rect">
            <a:avLst/>
          </a:prstGeom>
        </p:spPr>
      </p:pic>
      <p:pic>
        <p:nvPicPr>
          <p:cNvPr id="15" name="Image 13" descr="preencoded.png"/>
          <p:cNvPicPr>
            <a:picLocks noChangeAspect="1"/>
          </p:cNvPicPr>
          <p:nvPr/>
        </p:nvPicPr>
        <p:blipFill>
          <a:blip r:embed="rId13"/>
          <a:stretch>
            <a:fillRect/>
          </a:stretch>
        </p:blipFill>
        <p:spPr>
          <a:xfrm>
            <a:off x="952500" y="1562100"/>
            <a:ext cx="609600" cy="609600"/>
          </a:xfrm>
          <a:prstGeom prst="rect">
            <a:avLst/>
          </a:prstGeom>
        </p:spPr>
      </p:pic>
      <p:pic>
        <p:nvPicPr>
          <p:cNvPr id="16" name="Image 14" descr="preencoded.png"/>
          <p:cNvPicPr>
            <a:picLocks noChangeAspect="1"/>
          </p:cNvPicPr>
          <p:nvPr/>
        </p:nvPicPr>
        <p:blipFill>
          <a:blip r:embed="rId14"/>
          <a:stretch>
            <a:fillRect/>
          </a:stretch>
        </p:blipFill>
        <p:spPr>
          <a:xfrm>
            <a:off x="1171575" y="1733550"/>
            <a:ext cx="171450" cy="266700"/>
          </a:xfrm>
          <a:prstGeom prst="rect">
            <a:avLst/>
          </a:prstGeom>
        </p:spPr>
      </p:pic>
      <p:pic>
        <p:nvPicPr>
          <p:cNvPr id="17" name="Image 15" descr="preencoded.png"/>
          <p:cNvPicPr>
            <a:picLocks noChangeAspect="1"/>
          </p:cNvPicPr>
          <p:nvPr/>
        </p:nvPicPr>
        <p:blipFill>
          <a:blip r:embed="rId15"/>
          <a:stretch>
            <a:fillRect/>
          </a:stretch>
        </p:blipFill>
        <p:spPr>
          <a:xfrm>
            <a:off x="2781300" y="1562100"/>
            <a:ext cx="609600" cy="609600"/>
          </a:xfrm>
          <a:prstGeom prst="rect">
            <a:avLst/>
          </a:prstGeom>
        </p:spPr>
      </p:pic>
      <p:pic>
        <p:nvPicPr>
          <p:cNvPr id="18" name="Image 16" descr="preencoded.png"/>
          <p:cNvPicPr>
            <a:picLocks noChangeAspect="1"/>
          </p:cNvPicPr>
          <p:nvPr/>
        </p:nvPicPr>
        <p:blipFill>
          <a:blip r:embed="rId14"/>
          <a:stretch>
            <a:fillRect/>
          </a:stretch>
        </p:blipFill>
        <p:spPr>
          <a:xfrm>
            <a:off x="3000375" y="1733550"/>
            <a:ext cx="171450" cy="266700"/>
          </a:xfrm>
          <a:prstGeom prst="rect">
            <a:avLst/>
          </a:prstGeom>
        </p:spPr>
      </p:pic>
      <p:pic>
        <p:nvPicPr>
          <p:cNvPr id="19" name="Image 17" descr="preencoded.png"/>
          <p:cNvPicPr>
            <a:picLocks noChangeAspect="1"/>
          </p:cNvPicPr>
          <p:nvPr/>
        </p:nvPicPr>
        <p:blipFill>
          <a:blip r:embed="rId16"/>
          <a:stretch>
            <a:fillRect/>
          </a:stretch>
        </p:blipFill>
        <p:spPr>
          <a:xfrm>
            <a:off x="4610100" y="1562100"/>
            <a:ext cx="609600" cy="609600"/>
          </a:xfrm>
          <a:prstGeom prst="rect">
            <a:avLst/>
          </a:prstGeom>
        </p:spPr>
      </p:pic>
      <p:pic>
        <p:nvPicPr>
          <p:cNvPr id="20" name="Image 18" descr="preencoded.png"/>
          <p:cNvPicPr>
            <a:picLocks noChangeAspect="1"/>
          </p:cNvPicPr>
          <p:nvPr/>
        </p:nvPicPr>
        <p:blipFill>
          <a:blip r:embed="rId14"/>
          <a:stretch>
            <a:fillRect/>
          </a:stretch>
        </p:blipFill>
        <p:spPr>
          <a:xfrm>
            <a:off x="4829175" y="1733550"/>
            <a:ext cx="171450" cy="266700"/>
          </a:xfrm>
          <a:prstGeom prst="rect">
            <a:avLst/>
          </a:prstGeom>
        </p:spPr>
      </p:pic>
      <p:pic>
        <p:nvPicPr>
          <p:cNvPr id="21" name="Image 19" descr="preencoded.png"/>
          <p:cNvPicPr>
            <a:picLocks noChangeAspect="1"/>
          </p:cNvPicPr>
          <p:nvPr/>
        </p:nvPicPr>
        <p:blipFill>
          <a:blip r:embed="rId17"/>
          <a:stretch>
            <a:fillRect/>
          </a:stretch>
        </p:blipFill>
        <p:spPr>
          <a:xfrm>
            <a:off x="419100" y="3238500"/>
            <a:ext cx="152400" cy="152400"/>
          </a:xfrm>
          <a:prstGeom prst="rect">
            <a:avLst/>
          </a:prstGeom>
        </p:spPr>
      </p:pic>
      <p:pic>
        <p:nvPicPr>
          <p:cNvPr id="22" name="Image 20" descr="preencoded.png"/>
          <p:cNvPicPr>
            <a:picLocks noChangeAspect="1"/>
          </p:cNvPicPr>
          <p:nvPr/>
        </p:nvPicPr>
        <p:blipFill>
          <a:blip r:embed="rId18"/>
          <a:stretch>
            <a:fillRect/>
          </a:stretch>
        </p:blipFill>
        <p:spPr>
          <a:xfrm>
            <a:off x="228600" y="3886200"/>
            <a:ext cx="5715000" cy="3200400"/>
          </a:xfrm>
          <a:prstGeom prst="rect">
            <a:avLst/>
          </a:prstGeom>
        </p:spPr>
      </p:pic>
      <p:pic>
        <p:nvPicPr>
          <p:cNvPr id="23" name="Image 21" descr="preencoded.png"/>
          <p:cNvPicPr>
            <a:picLocks noChangeAspect="1"/>
          </p:cNvPicPr>
          <p:nvPr/>
        </p:nvPicPr>
        <p:blipFill>
          <a:blip r:embed="rId19"/>
          <a:stretch>
            <a:fillRect/>
          </a:stretch>
        </p:blipFill>
        <p:spPr>
          <a:xfrm>
            <a:off x="419100" y="4457700"/>
            <a:ext cx="5334000" cy="2400300"/>
          </a:xfrm>
          <a:prstGeom prst="rect">
            <a:avLst/>
          </a:prstGeom>
        </p:spPr>
      </p:pic>
      <p:pic>
        <p:nvPicPr>
          <p:cNvPr id="24" name="Image 22" descr="preencoded.png"/>
          <p:cNvPicPr>
            <a:picLocks noChangeAspect="1"/>
          </p:cNvPicPr>
          <p:nvPr/>
        </p:nvPicPr>
        <p:blipFill>
          <a:blip r:embed="rId20"/>
          <a:stretch>
            <a:fillRect/>
          </a:stretch>
        </p:blipFill>
        <p:spPr>
          <a:xfrm>
            <a:off x="6248400" y="876300"/>
            <a:ext cx="5715000" cy="3352800"/>
          </a:xfrm>
          <a:prstGeom prst="rect">
            <a:avLst/>
          </a:prstGeom>
        </p:spPr>
      </p:pic>
      <p:pic>
        <p:nvPicPr>
          <p:cNvPr id="25" name="Image 23" descr="preencoded.png"/>
          <p:cNvPicPr>
            <a:picLocks noChangeAspect="1"/>
          </p:cNvPicPr>
          <p:nvPr/>
        </p:nvPicPr>
        <p:blipFill>
          <a:blip r:embed="rId21"/>
          <a:stretch>
            <a:fillRect/>
          </a:stretch>
        </p:blipFill>
        <p:spPr>
          <a:xfrm>
            <a:off x="6438900" y="1066800"/>
            <a:ext cx="381000" cy="381000"/>
          </a:xfrm>
          <a:prstGeom prst="rect">
            <a:avLst/>
          </a:prstGeom>
        </p:spPr>
      </p:pic>
      <p:pic>
        <p:nvPicPr>
          <p:cNvPr id="26" name="Image 24" descr="preencoded.png"/>
          <p:cNvPicPr>
            <a:picLocks noChangeAspect="1"/>
          </p:cNvPicPr>
          <p:nvPr/>
        </p:nvPicPr>
        <p:blipFill>
          <a:blip r:embed="rId22"/>
          <a:stretch>
            <a:fillRect/>
          </a:stretch>
        </p:blipFill>
        <p:spPr>
          <a:xfrm>
            <a:off x="6946850" y="1562100"/>
            <a:ext cx="762000" cy="762000"/>
          </a:xfrm>
          <a:prstGeom prst="rect">
            <a:avLst/>
          </a:prstGeom>
        </p:spPr>
      </p:pic>
      <p:pic>
        <p:nvPicPr>
          <p:cNvPr id="27" name="Image 25" descr="preencoded.png"/>
          <p:cNvPicPr>
            <a:picLocks noChangeAspect="1"/>
          </p:cNvPicPr>
          <p:nvPr/>
        </p:nvPicPr>
        <p:blipFill>
          <a:blip r:embed="rId23"/>
          <a:stretch>
            <a:fillRect/>
          </a:stretch>
        </p:blipFill>
        <p:spPr>
          <a:xfrm>
            <a:off x="7227838" y="1790700"/>
            <a:ext cx="200025" cy="304800"/>
          </a:xfrm>
          <a:prstGeom prst="rect">
            <a:avLst/>
          </a:prstGeom>
        </p:spPr>
      </p:pic>
      <p:pic>
        <p:nvPicPr>
          <p:cNvPr id="28" name="Image 26" descr="preencoded.png"/>
          <p:cNvPicPr>
            <a:picLocks noChangeAspect="1"/>
          </p:cNvPicPr>
          <p:nvPr/>
        </p:nvPicPr>
        <p:blipFill>
          <a:blip r:embed="rId24"/>
          <a:stretch>
            <a:fillRect/>
          </a:stretch>
        </p:blipFill>
        <p:spPr>
          <a:xfrm>
            <a:off x="8216801" y="1600200"/>
            <a:ext cx="152400" cy="152400"/>
          </a:xfrm>
          <a:prstGeom prst="rect">
            <a:avLst/>
          </a:prstGeom>
        </p:spPr>
      </p:pic>
      <p:pic>
        <p:nvPicPr>
          <p:cNvPr id="29" name="Image 27" descr="preencoded.png"/>
          <p:cNvPicPr>
            <a:picLocks noChangeAspect="1"/>
          </p:cNvPicPr>
          <p:nvPr/>
        </p:nvPicPr>
        <p:blipFill>
          <a:blip r:embed="rId25"/>
          <a:stretch>
            <a:fillRect/>
          </a:stretch>
        </p:blipFill>
        <p:spPr>
          <a:xfrm>
            <a:off x="8216801" y="2971800"/>
            <a:ext cx="3555950" cy="914400"/>
          </a:xfrm>
          <a:prstGeom prst="rect">
            <a:avLst/>
          </a:prstGeom>
        </p:spPr>
      </p:pic>
      <p:pic>
        <p:nvPicPr>
          <p:cNvPr id="30" name="Image 28" descr="preencoded.png"/>
          <p:cNvPicPr>
            <a:picLocks noChangeAspect="1"/>
          </p:cNvPicPr>
          <p:nvPr/>
        </p:nvPicPr>
        <p:blipFill>
          <a:blip r:embed="rId26"/>
          <a:stretch>
            <a:fillRect/>
          </a:stretch>
        </p:blipFill>
        <p:spPr>
          <a:xfrm>
            <a:off x="8331101" y="3124200"/>
            <a:ext cx="152400" cy="152400"/>
          </a:xfrm>
          <a:prstGeom prst="rect">
            <a:avLst/>
          </a:prstGeom>
        </p:spPr>
      </p:pic>
      <p:pic>
        <p:nvPicPr>
          <p:cNvPr id="31" name="Image 29" descr="preencoded.png"/>
          <p:cNvPicPr>
            <a:picLocks noChangeAspect="1"/>
          </p:cNvPicPr>
          <p:nvPr/>
        </p:nvPicPr>
        <p:blipFill>
          <a:blip r:embed="rId27"/>
          <a:stretch>
            <a:fillRect/>
          </a:stretch>
        </p:blipFill>
        <p:spPr>
          <a:xfrm>
            <a:off x="6248400" y="4381500"/>
            <a:ext cx="5715000" cy="2705100"/>
          </a:xfrm>
          <a:prstGeom prst="rect">
            <a:avLst/>
          </a:prstGeom>
        </p:spPr>
      </p:pic>
      <p:pic>
        <p:nvPicPr>
          <p:cNvPr id="32" name="Image 30" descr="preencoded.png"/>
          <p:cNvPicPr>
            <a:picLocks noChangeAspect="1"/>
          </p:cNvPicPr>
          <p:nvPr/>
        </p:nvPicPr>
        <p:blipFill>
          <a:blip r:embed="rId28"/>
          <a:stretch>
            <a:fillRect/>
          </a:stretch>
        </p:blipFill>
        <p:spPr>
          <a:xfrm>
            <a:off x="6438900" y="5391150"/>
            <a:ext cx="152400" cy="152400"/>
          </a:xfrm>
          <a:prstGeom prst="rect">
            <a:avLst/>
          </a:prstGeom>
        </p:spPr>
      </p:pic>
      <p:pic>
        <p:nvPicPr>
          <p:cNvPr id="33" name="Image 31" descr="preencoded.png"/>
          <p:cNvPicPr>
            <a:picLocks noChangeAspect="1"/>
          </p:cNvPicPr>
          <p:nvPr/>
        </p:nvPicPr>
        <p:blipFill>
          <a:blip r:embed="rId28"/>
          <a:stretch>
            <a:fillRect/>
          </a:stretch>
        </p:blipFill>
        <p:spPr>
          <a:xfrm>
            <a:off x="6438900" y="5962650"/>
            <a:ext cx="152400" cy="152400"/>
          </a:xfrm>
          <a:prstGeom prst="rect">
            <a:avLst/>
          </a:prstGeom>
        </p:spPr>
      </p:pic>
      <p:pic>
        <p:nvPicPr>
          <p:cNvPr id="34" name="Image 32" descr="preencoded.png"/>
          <p:cNvPicPr>
            <a:picLocks noChangeAspect="1"/>
          </p:cNvPicPr>
          <p:nvPr/>
        </p:nvPicPr>
        <p:blipFill>
          <a:blip r:embed="rId28"/>
          <a:stretch>
            <a:fillRect/>
          </a:stretch>
        </p:blipFill>
        <p:spPr>
          <a:xfrm>
            <a:off x="6438900" y="6305550"/>
            <a:ext cx="152400" cy="152400"/>
          </a:xfrm>
          <a:prstGeom prst="rect">
            <a:avLst/>
          </a:prstGeom>
        </p:spPr>
      </p:pic>
      <p:pic>
        <p:nvPicPr>
          <p:cNvPr id="35" name="Image 33" descr="preencoded.png"/>
          <p:cNvPicPr>
            <a:picLocks noChangeAspect="1"/>
          </p:cNvPicPr>
          <p:nvPr/>
        </p:nvPicPr>
        <p:blipFill>
          <a:blip r:embed="rId29"/>
          <a:stretch>
            <a:fillRect/>
          </a:stretch>
        </p:blipFill>
        <p:spPr>
          <a:xfrm>
            <a:off x="9105900" y="4986338"/>
            <a:ext cx="2667000" cy="1495425"/>
          </a:xfrm>
          <a:prstGeom prst="rect">
            <a:avLst/>
          </a:prstGeom>
        </p:spPr>
      </p:pic>
      <p:sp>
        <p:nvSpPr>
          <p:cNvPr id="36" name="Text 0"/>
          <p:cNvSpPr/>
          <p:nvPr/>
        </p:nvSpPr>
        <p:spPr>
          <a:xfrm>
            <a:off x="381000" y="152400"/>
            <a:ext cx="568830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Fair Play &amp; Disciplinary Analysis</a:t>
            </a:r>
            <a:endParaRPr lang="en-US" sz="2040" dirty="0"/>
          </a:p>
        </p:txBody>
      </p:sp>
      <p:sp>
        <p:nvSpPr>
          <p:cNvPr id="37"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38" name="Text 2"/>
          <p:cNvSpPr/>
          <p:nvPr/>
        </p:nvSpPr>
        <p:spPr>
          <a:xfrm>
            <a:off x="476994" y="1066800"/>
            <a:ext cx="5334000" cy="381000"/>
          </a:xfrm>
          <a:prstGeom prst="rect">
            <a:avLst/>
          </a:prstGeom>
          <a:noFill/>
          <a:ln/>
        </p:spPr>
        <p:txBody>
          <a:bodyPr wrap="square" lIns="0" tIns="0" rIns="0" bIns="0" rtlCol="0" anchor="t"/>
          <a:lstStyle/>
          <a:p>
            <a:pPr marL="0" indent="0">
              <a:lnSpc>
                <a:spcPts val="2400"/>
              </a:lnSpc>
              <a:buNone/>
            </a:pPr>
            <a:r>
              <a:rPr lang="en-US" sz="1380" b="1" dirty="0">
                <a:solidFill>
                  <a:srgbClr val="000000"/>
                </a:solidFill>
                <a:latin typeface="ui-sans-serif" pitchFamily="34" charset="0"/>
                <a:ea typeface="ui-sans-serif" pitchFamily="34" charset="-122"/>
                <a:cs typeface="ui-sans-serif" pitchFamily="34" charset="-120"/>
              </a:rPr>
              <a:t>          </a:t>
            </a:r>
            <a:r>
              <a:rPr lang="en-US" sz="1646" b="1" dirty="0">
                <a:solidFill>
                  <a:srgbClr val="FFFFFF"/>
                </a:solidFill>
                <a:latin typeface="ui-sans-serif" pitchFamily="34" charset="0"/>
                <a:ea typeface="ui-sans-serif" pitchFamily="34" charset="-122"/>
                <a:cs typeface="ui-sans-serif" pitchFamily="34" charset="-120"/>
              </a:rPr>
              <a:t>High-Risk Players (Yellow Cards)</a:t>
            </a:r>
            <a:endParaRPr lang="en-US" sz="1646" dirty="0"/>
          </a:p>
        </p:txBody>
      </p:sp>
      <p:sp>
        <p:nvSpPr>
          <p:cNvPr id="39" name="Text 3"/>
          <p:cNvSpPr/>
          <p:nvPr/>
        </p:nvSpPr>
        <p:spPr>
          <a:xfrm>
            <a:off x="622995" y="2247900"/>
            <a:ext cx="1395308"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Iheb Ben Amor</a:t>
            </a:r>
            <a:endParaRPr lang="en-US" sz="1120" dirty="0"/>
          </a:p>
        </p:txBody>
      </p:sp>
      <p:sp>
        <p:nvSpPr>
          <p:cNvPr id="40" name="Text 4"/>
          <p:cNvSpPr/>
          <p:nvPr/>
        </p:nvSpPr>
        <p:spPr>
          <a:xfrm>
            <a:off x="849809" y="2476500"/>
            <a:ext cx="896317"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ACC15"/>
                </a:solidFill>
                <a:latin typeface="ui-sans-serif" pitchFamily="34" charset="0"/>
                <a:ea typeface="ui-sans-serif" pitchFamily="34" charset="-122"/>
                <a:cs typeface="ui-sans-serif" pitchFamily="34" charset="-120"/>
              </a:rPr>
              <a:t>10 Yellow</a:t>
            </a:r>
            <a:endParaRPr lang="en-US" sz="1120" dirty="0"/>
          </a:p>
        </p:txBody>
      </p:sp>
      <p:sp>
        <p:nvSpPr>
          <p:cNvPr id="41" name="Text 5"/>
          <p:cNvSpPr/>
          <p:nvPr/>
        </p:nvSpPr>
        <p:spPr>
          <a:xfrm>
            <a:off x="2247900" y="2247900"/>
            <a:ext cx="1676400" cy="4572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Ghaith Ben Hassine</a:t>
            </a:r>
            <a:endParaRPr lang="en-US" sz="1120" dirty="0"/>
          </a:p>
        </p:txBody>
      </p:sp>
      <p:sp>
        <p:nvSpPr>
          <p:cNvPr id="42" name="Text 6"/>
          <p:cNvSpPr/>
          <p:nvPr/>
        </p:nvSpPr>
        <p:spPr>
          <a:xfrm>
            <a:off x="2678609" y="2705100"/>
            <a:ext cx="896317"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ACC15"/>
                </a:solidFill>
                <a:latin typeface="ui-sans-serif" pitchFamily="34" charset="0"/>
                <a:ea typeface="ui-sans-serif" pitchFamily="34" charset="-122"/>
                <a:cs typeface="ui-sans-serif" pitchFamily="34" charset="-120"/>
              </a:rPr>
              <a:t>10 Yellow</a:t>
            </a:r>
            <a:endParaRPr lang="en-US" sz="1120" dirty="0"/>
          </a:p>
        </p:txBody>
      </p:sp>
      <p:sp>
        <p:nvSpPr>
          <p:cNvPr id="43" name="Text 7"/>
          <p:cNvSpPr/>
          <p:nvPr/>
        </p:nvSpPr>
        <p:spPr>
          <a:xfrm>
            <a:off x="4337893" y="2247900"/>
            <a:ext cx="126941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Youcef Belaïli</a:t>
            </a:r>
            <a:endParaRPr lang="en-US" sz="1120" dirty="0"/>
          </a:p>
        </p:txBody>
      </p:sp>
      <p:sp>
        <p:nvSpPr>
          <p:cNvPr id="44" name="Text 8"/>
          <p:cNvSpPr/>
          <p:nvPr/>
        </p:nvSpPr>
        <p:spPr>
          <a:xfrm>
            <a:off x="4507409" y="2476500"/>
            <a:ext cx="896317"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ACC15"/>
                </a:solidFill>
                <a:latin typeface="ui-sans-serif" pitchFamily="34" charset="0"/>
                <a:ea typeface="ui-sans-serif" pitchFamily="34" charset="-122"/>
                <a:cs typeface="ui-sans-serif" pitchFamily="34" charset="-120"/>
              </a:rPr>
              <a:t>10 Yellow</a:t>
            </a:r>
            <a:endParaRPr lang="en-US" sz="1120" dirty="0"/>
          </a:p>
        </p:txBody>
      </p:sp>
      <p:sp>
        <p:nvSpPr>
          <p:cNvPr id="45" name="Text 9"/>
          <p:cNvSpPr/>
          <p:nvPr/>
        </p:nvSpPr>
        <p:spPr>
          <a:xfrm>
            <a:off x="647700" y="3086100"/>
            <a:ext cx="510540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These players have high disciplinary risk profiles and could face suspensions</a:t>
            </a:r>
            <a:endParaRPr lang="en-US" sz="1120" dirty="0"/>
          </a:p>
        </p:txBody>
      </p:sp>
      <p:sp>
        <p:nvSpPr>
          <p:cNvPr id="46" name="Text 10"/>
          <p:cNvSpPr/>
          <p:nvPr/>
        </p:nvSpPr>
        <p:spPr>
          <a:xfrm>
            <a:off x="419100" y="4076700"/>
            <a:ext cx="586740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Yellow Card Distribution</a:t>
            </a:r>
            <a:endParaRPr lang="en-US" sz="1380" dirty="0"/>
          </a:p>
        </p:txBody>
      </p:sp>
      <p:sp>
        <p:nvSpPr>
          <p:cNvPr id="47" name="Text 11"/>
          <p:cNvSpPr/>
          <p:nvPr/>
        </p:nvSpPr>
        <p:spPr>
          <a:xfrm>
            <a:off x="6563023" y="1066800"/>
            <a:ext cx="5334000" cy="381000"/>
          </a:xfrm>
          <a:prstGeom prst="rect">
            <a:avLst/>
          </a:prstGeom>
          <a:noFill/>
          <a:ln/>
        </p:spPr>
        <p:txBody>
          <a:bodyPr wrap="square" lIns="0" tIns="0" rIns="0" bIns="0" rtlCol="0" anchor="t"/>
          <a:lstStyle/>
          <a:p>
            <a:pPr marL="0" indent="0">
              <a:lnSpc>
                <a:spcPts val="2400"/>
              </a:lnSpc>
              <a:buNone/>
            </a:pPr>
            <a:r>
              <a:rPr lang="en-US" sz="1380" b="1" dirty="0">
                <a:solidFill>
                  <a:srgbClr val="FFFFFF"/>
                </a:solidFill>
                <a:latin typeface="ui-sans-serif" pitchFamily="34" charset="0"/>
                <a:ea typeface="ui-sans-serif" pitchFamily="34" charset="-122"/>
                <a:cs typeface="ui-sans-serif" pitchFamily="34" charset="-120"/>
              </a:rPr>
              <a:t>       </a:t>
            </a:r>
            <a:r>
              <a:rPr lang="en-US" sz="1646" b="1" dirty="0">
                <a:solidFill>
                  <a:srgbClr val="FFFFFF"/>
                </a:solidFill>
                <a:latin typeface="ui-sans-serif" pitchFamily="34" charset="0"/>
                <a:ea typeface="ui-sans-serif" pitchFamily="34" charset="-122"/>
                <a:cs typeface="ui-sans-serif" pitchFamily="34" charset="-120"/>
              </a:rPr>
              <a:t>Red Card Impact</a:t>
            </a:r>
            <a:endParaRPr lang="en-US" sz="1646" dirty="0"/>
          </a:p>
        </p:txBody>
      </p:sp>
      <p:sp>
        <p:nvSpPr>
          <p:cNvPr id="48" name="Text 12"/>
          <p:cNvSpPr/>
          <p:nvPr/>
        </p:nvSpPr>
        <p:spPr>
          <a:xfrm>
            <a:off x="6465540" y="2400300"/>
            <a:ext cx="1897082"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Jean-Cedrik Gbo</a:t>
            </a:r>
            <a:endParaRPr lang="en-US" sz="1380" dirty="0"/>
          </a:p>
        </p:txBody>
      </p:sp>
      <p:sp>
        <p:nvSpPr>
          <p:cNvPr id="49" name="Text 13"/>
          <p:cNvSpPr/>
          <p:nvPr/>
        </p:nvSpPr>
        <p:spPr>
          <a:xfrm>
            <a:off x="6682978" y="2667000"/>
            <a:ext cx="141855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EF4444"/>
                </a:solidFill>
                <a:latin typeface="ui-sans-serif" pitchFamily="34" charset="0"/>
                <a:ea typeface="ui-sans-serif" pitchFamily="34" charset="-122"/>
                <a:cs typeface="ui-sans-serif" pitchFamily="34" charset="-120"/>
              </a:rPr>
              <a:t>3 Red Cards</a:t>
            </a:r>
            <a:endParaRPr lang="en-US" sz="1380" dirty="0"/>
          </a:p>
        </p:txBody>
      </p:sp>
      <p:sp>
        <p:nvSpPr>
          <p:cNvPr id="50" name="Text 14"/>
          <p:cNvSpPr/>
          <p:nvPr/>
        </p:nvSpPr>
        <p:spPr>
          <a:xfrm>
            <a:off x="8445401" y="1562100"/>
            <a:ext cx="391154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Impact Analysis</a:t>
            </a:r>
            <a:endParaRPr lang="en-US" sz="1120" dirty="0"/>
          </a:p>
        </p:txBody>
      </p:sp>
      <p:sp>
        <p:nvSpPr>
          <p:cNvPr id="51" name="Text 15"/>
          <p:cNvSpPr/>
          <p:nvPr/>
        </p:nvSpPr>
        <p:spPr>
          <a:xfrm>
            <a:off x="8216801" y="1828800"/>
            <a:ext cx="3911545"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Red cards result in team disadvantages:</a:t>
            </a:r>
            <a:endParaRPr lang="en-US" sz="1120" dirty="0"/>
          </a:p>
        </p:txBody>
      </p:sp>
      <p:sp>
        <p:nvSpPr>
          <p:cNvPr id="52" name="Text 16"/>
          <p:cNvSpPr/>
          <p:nvPr/>
        </p:nvSpPr>
        <p:spPr>
          <a:xfrm>
            <a:off x="8254901" y="2133600"/>
            <a:ext cx="38696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Players miss crucial minutes</a:t>
            </a:r>
            <a:endParaRPr lang="en-US" sz="1120" dirty="0"/>
          </a:p>
        </p:txBody>
      </p:sp>
      <p:sp>
        <p:nvSpPr>
          <p:cNvPr id="53" name="Text 17"/>
          <p:cNvSpPr/>
          <p:nvPr/>
        </p:nvSpPr>
        <p:spPr>
          <a:xfrm>
            <a:off x="8254901" y="2362200"/>
            <a:ext cx="38696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Team often plays with fewer men</a:t>
            </a:r>
            <a:endParaRPr lang="en-US" sz="1120" dirty="0"/>
          </a:p>
        </p:txBody>
      </p:sp>
      <p:sp>
        <p:nvSpPr>
          <p:cNvPr id="54" name="Text 18"/>
          <p:cNvSpPr/>
          <p:nvPr/>
        </p:nvSpPr>
        <p:spPr>
          <a:xfrm>
            <a:off x="8254901" y="2590800"/>
            <a:ext cx="3869635" cy="228600"/>
          </a:xfrm>
          <a:prstGeom prst="rect">
            <a:avLst/>
          </a:prstGeom>
          <a:noFill/>
          <a:ln/>
        </p:spPr>
        <p:txBody>
          <a:bodyPr wrap="square" lIns="0" tIns="0" rIns="0" bIns="0" rtlCol="0" anchor="t">
            <a:spAutoFit/>
          </a:bodyPr>
          <a:lstStyle/>
          <a:p>
            <a:pPr marL="342900" indent="-342900" algn="l">
              <a:lnSpc>
                <a:spcPts val="1800"/>
              </a:lnSpc>
              <a:buSzPct val="100000"/>
              <a:buChar char="•"/>
            </a:pPr>
            <a:r>
              <a:rPr lang="en-US" sz="1120" dirty="0">
                <a:solidFill>
                  <a:srgbClr val="FFFFFF"/>
                </a:solidFill>
                <a:latin typeface="ui-sans-serif" pitchFamily="34" charset="0"/>
                <a:ea typeface="ui-sans-serif" pitchFamily="34" charset="-122"/>
                <a:cs typeface="ui-sans-serif" pitchFamily="34" charset="-120"/>
              </a:rPr>
              <a:t>Strategic formation changes</a:t>
            </a:r>
            <a:endParaRPr lang="en-US" sz="1120" dirty="0"/>
          </a:p>
        </p:txBody>
      </p:sp>
      <p:sp>
        <p:nvSpPr>
          <p:cNvPr id="55" name="Text 19"/>
          <p:cNvSpPr/>
          <p:nvPr/>
        </p:nvSpPr>
        <p:spPr>
          <a:xfrm>
            <a:off x="8559701" y="3086100"/>
            <a:ext cx="366008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Key Insight:</a:t>
            </a:r>
            <a:endParaRPr lang="en-US" sz="1120" dirty="0"/>
          </a:p>
        </p:txBody>
      </p:sp>
      <p:sp>
        <p:nvSpPr>
          <p:cNvPr id="56" name="Text 20"/>
          <p:cNvSpPr/>
          <p:nvPr/>
        </p:nvSpPr>
        <p:spPr>
          <a:xfrm>
            <a:off x="8331101" y="3314700"/>
            <a:ext cx="3327350"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Red cards directly correlate to team performance decline</a:t>
            </a:r>
            <a:endParaRPr lang="en-US" sz="1120" dirty="0"/>
          </a:p>
        </p:txBody>
      </p:sp>
      <p:sp>
        <p:nvSpPr>
          <p:cNvPr id="57" name="Text 21"/>
          <p:cNvSpPr/>
          <p:nvPr/>
        </p:nvSpPr>
        <p:spPr>
          <a:xfrm>
            <a:off x="6438900" y="4972050"/>
            <a:ext cx="2933700"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Disciplinary Impact</a:t>
            </a:r>
            <a:endParaRPr lang="en-US" sz="1380" dirty="0"/>
          </a:p>
        </p:txBody>
      </p:sp>
      <p:sp>
        <p:nvSpPr>
          <p:cNvPr id="58" name="Text 22"/>
          <p:cNvSpPr/>
          <p:nvPr/>
        </p:nvSpPr>
        <p:spPr>
          <a:xfrm>
            <a:off x="6667500" y="5353050"/>
            <a:ext cx="2438400" cy="4572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Multiple yellows lead to suspension</a:t>
            </a:r>
            <a:endParaRPr lang="en-US" sz="1120" dirty="0"/>
          </a:p>
        </p:txBody>
      </p:sp>
      <p:sp>
        <p:nvSpPr>
          <p:cNvPr id="59" name="Text 23"/>
          <p:cNvSpPr/>
          <p:nvPr/>
        </p:nvSpPr>
        <p:spPr>
          <a:xfrm>
            <a:off x="6667500" y="5924550"/>
            <a:ext cx="2487751" cy="2286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Red cards affect team morale</a:t>
            </a:r>
            <a:endParaRPr lang="en-US" sz="1120" dirty="0"/>
          </a:p>
        </p:txBody>
      </p:sp>
      <p:sp>
        <p:nvSpPr>
          <p:cNvPr id="60" name="Text 24"/>
          <p:cNvSpPr/>
          <p:nvPr/>
        </p:nvSpPr>
        <p:spPr>
          <a:xfrm>
            <a:off x="6667500" y="6267450"/>
            <a:ext cx="2613154" cy="228600"/>
          </a:xfrm>
          <a:prstGeom prst="rect">
            <a:avLst/>
          </a:prstGeom>
          <a:noFill/>
          <a:ln/>
        </p:spPr>
        <p:txBody>
          <a:bodyPr wrap="square" lIns="0" tIns="0" rIns="0" bIns="0" rtlCol="0" anchor="t">
            <a:spAutoFit/>
          </a:bodyPr>
          <a:lstStyle/>
          <a:p>
            <a:pPr marL="0" indent="0" algn="l">
              <a:lnSpc>
                <a:spcPts val="1800"/>
              </a:lnSpc>
              <a:buNone/>
            </a:pPr>
            <a:r>
              <a:rPr lang="en-US" sz="1120" dirty="0">
                <a:solidFill>
                  <a:srgbClr val="FFFFFF"/>
                </a:solidFill>
                <a:latin typeface="ui-sans-serif" pitchFamily="34" charset="0"/>
                <a:ea typeface="ui-sans-serif" pitchFamily="34" charset="-122"/>
                <a:cs typeface="ui-sans-serif" pitchFamily="34" charset="-120"/>
              </a:rPr>
              <a:t>Discipline reflects team culture</a:t>
            </a:r>
            <a:endParaRPr lang="en-US" sz="11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3632150" cy="1714500"/>
          </a:xfrm>
          <a:prstGeom prst="rect">
            <a:avLst/>
          </a:prstGeom>
        </p:spPr>
      </p:pic>
      <p:pic>
        <p:nvPicPr>
          <p:cNvPr id="14" name="Image 12" descr="preencoded.png"/>
          <p:cNvPicPr>
            <a:picLocks noChangeAspect="1"/>
          </p:cNvPicPr>
          <p:nvPr/>
        </p:nvPicPr>
        <p:blipFill>
          <a:blip r:embed="rId12"/>
          <a:stretch>
            <a:fillRect/>
          </a:stretch>
        </p:blipFill>
        <p:spPr>
          <a:xfrm>
            <a:off x="495300" y="1181100"/>
            <a:ext cx="190500" cy="190500"/>
          </a:xfrm>
          <a:prstGeom prst="rect">
            <a:avLst/>
          </a:prstGeom>
        </p:spPr>
      </p:pic>
      <p:pic>
        <p:nvPicPr>
          <p:cNvPr id="15" name="Image 13" descr="preencoded.png"/>
          <p:cNvPicPr>
            <a:picLocks noChangeAspect="1"/>
          </p:cNvPicPr>
          <p:nvPr/>
        </p:nvPicPr>
        <p:blipFill>
          <a:blip r:embed="rId13"/>
          <a:stretch>
            <a:fillRect/>
          </a:stretch>
        </p:blipFill>
        <p:spPr>
          <a:xfrm>
            <a:off x="304800" y="3429000"/>
            <a:ext cx="3632150" cy="1181100"/>
          </a:xfrm>
          <a:prstGeom prst="rect">
            <a:avLst/>
          </a:prstGeom>
        </p:spPr>
      </p:pic>
      <p:pic>
        <p:nvPicPr>
          <p:cNvPr id="16" name="Image 14" descr="preencoded.png"/>
          <p:cNvPicPr>
            <a:picLocks noChangeAspect="1"/>
          </p:cNvPicPr>
          <p:nvPr/>
        </p:nvPicPr>
        <p:blipFill>
          <a:blip r:embed="rId14"/>
          <a:stretch>
            <a:fillRect/>
          </a:stretch>
        </p:blipFill>
        <p:spPr>
          <a:xfrm>
            <a:off x="495300" y="3657600"/>
            <a:ext cx="152400" cy="152400"/>
          </a:xfrm>
          <a:prstGeom prst="rect">
            <a:avLst/>
          </a:prstGeom>
        </p:spPr>
      </p:pic>
      <p:pic>
        <p:nvPicPr>
          <p:cNvPr id="17" name="Image 15" descr="preencoded.png"/>
          <p:cNvPicPr>
            <a:picLocks noChangeAspect="1"/>
          </p:cNvPicPr>
          <p:nvPr/>
        </p:nvPicPr>
        <p:blipFill>
          <a:blip r:embed="rId15"/>
          <a:stretch>
            <a:fillRect/>
          </a:stretch>
        </p:blipFill>
        <p:spPr>
          <a:xfrm>
            <a:off x="304800" y="5372100"/>
            <a:ext cx="3632150" cy="1181100"/>
          </a:xfrm>
          <a:prstGeom prst="rect">
            <a:avLst/>
          </a:prstGeom>
        </p:spPr>
      </p:pic>
      <p:pic>
        <p:nvPicPr>
          <p:cNvPr id="18" name="Image 16" descr="preencoded.png"/>
          <p:cNvPicPr>
            <a:picLocks noChangeAspect="1"/>
          </p:cNvPicPr>
          <p:nvPr/>
        </p:nvPicPr>
        <p:blipFill>
          <a:blip r:embed="rId16"/>
          <a:stretch>
            <a:fillRect/>
          </a:stretch>
        </p:blipFill>
        <p:spPr>
          <a:xfrm>
            <a:off x="495300" y="5600700"/>
            <a:ext cx="152400" cy="152400"/>
          </a:xfrm>
          <a:prstGeom prst="rect">
            <a:avLst/>
          </a:prstGeom>
        </p:spPr>
      </p:pic>
      <p:pic>
        <p:nvPicPr>
          <p:cNvPr id="19" name="Image 17" descr="preencoded.png"/>
          <p:cNvPicPr>
            <a:picLocks noChangeAspect="1"/>
          </p:cNvPicPr>
          <p:nvPr/>
        </p:nvPicPr>
        <p:blipFill>
          <a:blip r:embed="rId17"/>
          <a:stretch>
            <a:fillRect/>
          </a:stretch>
        </p:blipFill>
        <p:spPr>
          <a:xfrm>
            <a:off x="4394150" y="952500"/>
            <a:ext cx="7492901" cy="5600700"/>
          </a:xfrm>
          <a:prstGeom prst="rect">
            <a:avLst/>
          </a:prstGeom>
        </p:spPr>
      </p:pic>
      <p:pic>
        <p:nvPicPr>
          <p:cNvPr id="20" name="Image 18" descr="preencoded.png"/>
          <p:cNvPicPr>
            <a:picLocks noChangeAspect="1"/>
          </p:cNvPicPr>
          <p:nvPr/>
        </p:nvPicPr>
        <p:blipFill>
          <a:blip r:embed="rId18"/>
          <a:stretch>
            <a:fillRect/>
          </a:stretch>
        </p:blipFill>
        <p:spPr>
          <a:xfrm>
            <a:off x="4584650" y="1562100"/>
            <a:ext cx="7111901" cy="2437209"/>
          </a:xfrm>
          <a:prstGeom prst="rect">
            <a:avLst/>
          </a:prstGeom>
        </p:spPr>
      </p:pic>
      <p:pic>
        <p:nvPicPr>
          <p:cNvPr id="21" name="Image 19" descr="preencoded.png"/>
          <p:cNvPicPr>
            <a:picLocks noChangeAspect="1"/>
          </p:cNvPicPr>
          <p:nvPr/>
        </p:nvPicPr>
        <p:blipFill>
          <a:blip r:embed="rId19"/>
          <a:stretch>
            <a:fillRect/>
          </a:stretch>
        </p:blipFill>
        <p:spPr>
          <a:xfrm>
            <a:off x="4584650" y="4229100"/>
            <a:ext cx="3479750" cy="1295400"/>
          </a:xfrm>
          <a:prstGeom prst="rect">
            <a:avLst/>
          </a:prstGeom>
        </p:spPr>
      </p:pic>
      <p:pic>
        <p:nvPicPr>
          <p:cNvPr id="22" name="Image 20" descr="preencoded.png"/>
          <p:cNvPicPr>
            <a:picLocks noChangeAspect="1"/>
          </p:cNvPicPr>
          <p:nvPr/>
        </p:nvPicPr>
        <p:blipFill>
          <a:blip r:embed="rId20"/>
          <a:stretch>
            <a:fillRect/>
          </a:stretch>
        </p:blipFill>
        <p:spPr>
          <a:xfrm>
            <a:off x="4698950" y="4381500"/>
            <a:ext cx="152400" cy="152400"/>
          </a:xfrm>
          <a:prstGeom prst="rect">
            <a:avLst/>
          </a:prstGeom>
        </p:spPr>
      </p:pic>
      <p:pic>
        <p:nvPicPr>
          <p:cNvPr id="23" name="Image 21" descr="preencoded.png"/>
          <p:cNvPicPr>
            <a:picLocks noChangeAspect="1"/>
          </p:cNvPicPr>
          <p:nvPr/>
        </p:nvPicPr>
        <p:blipFill>
          <a:blip r:embed="rId21"/>
          <a:stretch>
            <a:fillRect/>
          </a:stretch>
        </p:blipFill>
        <p:spPr>
          <a:xfrm>
            <a:off x="8216801" y="4229100"/>
            <a:ext cx="3479750" cy="1295400"/>
          </a:xfrm>
          <a:prstGeom prst="rect">
            <a:avLst/>
          </a:prstGeom>
        </p:spPr>
      </p:pic>
      <p:pic>
        <p:nvPicPr>
          <p:cNvPr id="24" name="Image 22" descr="preencoded.png"/>
          <p:cNvPicPr>
            <a:picLocks noChangeAspect="1"/>
          </p:cNvPicPr>
          <p:nvPr/>
        </p:nvPicPr>
        <p:blipFill>
          <a:blip r:embed="rId22"/>
          <a:stretch>
            <a:fillRect/>
          </a:stretch>
        </p:blipFill>
        <p:spPr>
          <a:xfrm>
            <a:off x="8331101" y="4381500"/>
            <a:ext cx="133350" cy="152400"/>
          </a:xfrm>
          <a:prstGeom prst="rect">
            <a:avLst/>
          </a:prstGeom>
        </p:spPr>
      </p:pic>
      <p:pic>
        <p:nvPicPr>
          <p:cNvPr id="25" name="Image 23" descr="preencoded.png"/>
          <p:cNvPicPr>
            <a:picLocks noChangeAspect="1"/>
          </p:cNvPicPr>
          <p:nvPr/>
        </p:nvPicPr>
        <p:blipFill>
          <a:blip r:embed="rId23"/>
          <a:stretch>
            <a:fillRect/>
          </a:stretch>
        </p:blipFill>
        <p:spPr>
          <a:xfrm>
            <a:off x="0" y="6553200"/>
            <a:ext cx="12192000" cy="304800"/>
          </a:xfrm>
          <a:prstGeom prst="rect">
            <a:avLst/>
          </a:prstGeom>
        </p:spPr>
      </p:pic>
      <p:sp>
        <p:nvSpPr>
          <p:cNvPr id="26" name="Text 0"/>
          <p:cNvSpPr/>
          <p:nvPr/>
        </p:nvSpPr>
        <p:spPr>
          <a:xfrm>
            <a:off x="381000" y="152400"/>
            <a:ext cx="6751275"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Offensive Efficiency &amp; Team Strengths</a:t>
            </a:r>
            <a:endParaRPr lang="en-US" sz="2040" dirty="0"/>
          </a:p>
        </p:txBody>
      </p:sp>
      <p:sp>
        <p:nvSpPr>
          <p:cNvPr id="27"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8" name="Text 2"/>
          <p:cNvSpPr/>
          <p:nvPr/>
        </p:nvSpPr>
        <p:spPr>
          <a:xfrm>
            <a:off x="762000" y="1143000"/>
            <a:ext cx="357626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Team Efficiency Ratio</a:t>
            </a:r>
            <a:endParaRPr lang="en-US" sz="1380" dirty="0"/>
          </a:p>
        </p:txBody>
      </p:sp>
      <p:sp>
        <p:nvSpPr>
          <p:cNvPr id="29" name="Text 3"/>
          <p:cNvSpPr/>
          <p:nvPr/>
        </p:nvSpPr>
        <p:spPr>
          <a:xfrm>
            <a:off x="495300" y="1524000"/>
            <a:ext cx="3576265" cy="2286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Goals Scored / Goals Conceded</a:t>
            </a:r>
            <a:endParaRPr lang="en-US" sz="1120" dirty="0"/>
          </a:p>
        </p:txBody>
      </p:sp>
      <p:sp>
        <p:nvSpPr>
          <p:cNvPr id="30" name="Text 4"/>
          <p:cNvSpPr/>
          <p:nvPr/>
        </p:nvSpPr>
        <p:spPr>
          <a:xfrm>
            <a:off x="495300" y="1905000"/>
            <a:ext cx="3251150"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D1D5DB"/>
                </a:solidFill>
                <a:latin typeface="ui-sans-serif" pitchFamily="34" charset="0"/>
                <a:ea typeface="ui-sans-serif" pitchFamily="34" charset="-122"/>
                <a:cs typeface="ui-sans-serif" pitchFamily="34" charset="-120"/>
              </a:rPr>
              <a:t>This ratio indicates a team's offensive and defensive balance, showing how many goals they score compared to how many they let in.</a:t>
            </a:r>
            <a:endParaRPr lang="en-US" sz="980" dirty="0"/>
          </a:p>
        </p:txBody>
      </p:sp>
      <p:sp>
        <p:nvSpPr>
          <p:cNvPr id="31" name="Text 5"/>
          <p:cNvSpPr/>
          <p:nvPr/>
        </p:nvSpPr>
        <p:spPr>
          <a:xfrm>
            <a:off x="723900" y="3619500"/>
            <a:ext cx="357626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Best Offensive Team</a:t>
            </a:r>
            <a:endParaRPr lang="en-US" sz="1120" dirty="0"/>
          </a:p>
        </p:txBody>
      </p:sp>
      <p:sp>
        <p:nvSpPr>
          <p:cNvPr id="32" name="Text 6"/>
          <p:cNvSpPr/>
          <p:nvPr/>
        </p:nvSpPr>
        <p:spPr>
          <a:xfrm>
            <a:off x="495300" y="3924300"/>
            <a:ext cx="357626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Espérance Tunis</a:t>
            </a:r>
            <a:endParaRPr lang="en-US" sz="1380" dirty="0"/>
          </a:p>
        </p:txBody>
      </p:sp>
      <p:sp>
        <p:nvSpPr>
          <p:cNvPr id="33" name="Text 7"/>
          <p:cNvSpPr/>
          <p:nvPr/>
        </p:nvSpPr>
        <p:spPr>
          <a:xfrm>
            <a:off x="495300" y="4229100"/>
            <a:ext cx="357626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2.59 goals scored per goal conceded</a:t>
            </a:r>
            <a:endParaRPr lang="en-US" sz="980" dirty="0"/>
          </a:p>
        </p:txBody>
      </p:sp>
      <p:sp>
        <p:nvSpPr>
          <p:cNvPr id="34" name="Text 8"/>
          <p:cNvSpPr/>
          <p:nvPr/>
        </p:nvSpPr>
        <p:spPr>
          <a:xfrm>
            <a:off x="723900" y="5562600"/>
            <a:ext cx="357626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Best Defensive Team</a:t>
            </a:r>
            <a:endParaRPr lang="en-US" sz="1120" dirty="0"/>
          </a:p>
        </p:txBody>
      </p:sp>
      <p:sp>
        <p:nvSpPr>
          <p:cNvPr id="35" name="Text 9"/>
          <p:cNvSpPr/>
          <p:nvPr/>
        </p:nvSpPr>
        <p:spPr>
          <a:xfrm>
            <a:off x="495300" y="5867400"/>
            <a:ext cx="357626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US Monastir</a:t>
            </a:r>
            <a:endParaRPr lang="en-US" sz="1380" dirty="0"/>
          </a:p>
        </p:txBody>
      </p:sp>
      <p:sp>
        <p:nvSpPr>
          <p:cNvPr id="36" name="Text 10"/>
          <p:cNvSpPr/>
          <p:nvPr/>
        </p:nvSpPr>
        <p:spPr>
          <a:xfrm>
            <a:off x="495300" y="6172200"/>
            <a:ext cx="3576265" cy="190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3.82 goals scored per goal conceded</a:t>
            </a:r>
            <a:endParaRPr lang="en-US" sz="980" dirty="0"/>
          </a:p>
        </p:txBody>
      </p:sp>
      <p:sp>
        <p:nvSpPr>
          <p:cNvPr id="37" name="Text 11"/>
          <p:cNvSpPr/>
          <p:nvPr/>
        </p:nvSpPr>
        <p:spPr>
          <a:xfrm>
            <a:off x="4584650" y="1143000"/>
            <a:ext cx="782309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Team Efficiency Comparison</a:t>
            </a:r>
            <a:endParaRPr lang="en-US" sz="1380" dirty="0"/>
          </a:p>
        </p:txBody>
      </p:sp>
      <p:sp>
        <p:nvSpPr>
          <p:cNvPr id="38" name="Text 12"/>
          <p:cNvSpPr/>
          <p:nvPr/>
        </p:nvSpPr>
        <p:spPr>
          <a:xfrm>
            <a:off x="4927550" y="4343400"/>
            <a:ext cx="357626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Offensive Highlights</a:t>
            </a:r>
            <a:endParaRPr lang="en-US" sz="1120" dirty="0"/>
          </a:p>
        </p:txBody>
      </p:sp>
      <p:sp>
        <p:nvSpPr>
          <p:cNvPr id="39" name="Text 13"/>
          <p:cNvSpPr/>
          <p:nvPr/>
        </p:nvSpPr>
        <p:spPr>
          <a:xfrm>
            <a:off x="4689425" y="4648200"/>
            <a:ext cx="3785815" cy="190500"/>
          </a:xfrm>
          <a:prstGeom prst="rect">
            <a:avLst/>
          </a:prstGeom>
          <a:noFill/>
          <a:ln/>
        </p:spPr>
        <p:txBody>
          <a:bodyPr wrap="square" lIns="0" tIns="0" rIns="0" bIns="0" rtlCol="0" anchor="t">
            <a:spAutoFit/>
          </a:bodyPr>
          <a:lstStyle/>
          <a:p>
            <a:pPr marL="342900" indent="-342900" algn="l">
              <a:lnSpc>
                <a:spcPts val="1500"/>
              </a:lnSpc>
              <a:buSzPct val="100000"/>
              <a:buChar char="•"/>
            </a:pPr>
            <a:r>
              <a:rPr lang="en-US" sz="980" dirty="0">
                <a:solidFill>
                  <a:srgbClr val="FFFFFF"/>
                </a:solidFill>
                <a:latin typeface="ui-sans-serif" pitchFamily="34" charset="0"/>
                <a:ea typeface="ui-sans-serif" pitchFamily="34" charset="-122"/>
                <a:cs typeface="ui-sans-serif" pitchFamily="34" charset="-120"/>
              </a:rPr>
              <a:t>Espérance Tunis dominates with 2.59 ratio</a:t>
            </a:r>
            <a:endParaRPr lang="en-US" sz="980" dirty="0"/>
          </a:p>
        </p:txBody>
      </p:sp>
      <p:sp>
        <p:nvSpPr>
          <p:cNvPr id="40" name="Text 14"/>
          <p:cNvSpPr/>
          <p:nvPr/>
        </p:nvSpPr>
        <p:spPr>
          <a:xfrm>
            <a:off x="4689425" y="4838700"/>
            <a:ext cx="3785815" cy="190500"/>
          </a:xfrm>
          <a:prstGeom prst="rect">
            <a:avLst/>
          </a:prstGeom>
          <a:noFill/>
          <a:ln/>
        </p:spPr>
        <p:txBody>
          <a:bodyPr wrap="square" lIns="0" tIns="0" rIns="0" bIns="0" rtlCol="0" anchor="t">
            <a:spAutoFit/>
          </a:bodyPr>
          <a:lstStyle/>
          <a:p>
            <a:pPr marL="342900" indent="-342900" algn="l">
              <a:lnSpc>
                <a:spcPts val="1500"/>
              </a:lnSpc>
              <a:buSzPct val="100000"/>
              <a:buChar char="•"/>
            </a:pPr>
            <a:r>
              <a:rPr lang="en-US" sz="980" dirty="0">
                <a:solidFill>
                  <a:srgbClr val="FFFFFF"/>
                </a:solidFill>
                <a:latin typeface="ui-sans-serif" pitchFamily="34" charset="0"/>
                <a:ea typeface="ui-sans-serif" pitchFamily="34" charset="-122"/>
                <a:cs typeface="ui-sans-serif" pitchFamily="34" charset="-120"/>
              </a:rPr>
              <a:t>High offensive output with consistent defense</a:t>
            </a:r>
            <a:endParaRPr lang="en-US" sz="980" dirty="0"/>
          </a:p>
        </p:txBody>
      </p:sp>
      <p:sp>
        <p:nvSpPr>
          <p:cNvPr id="41" name="Text 15"/>
          <p:cNvSpPr/>
          <p:nvPr/>
        </p:nvSpPr>
        <p:spPr>
          <a:xfrm>
            <a:off x="8540651" y="4343400"/>
            <a:ext cx="3576265" cy="228600"/>
          </a:xfrm>
          <a:prstGeom prst="rect">
            <a:avLst/>
          </a:prstGeom>
          <a:noFill/>
          <a:ln/>
        </p:spPr>
        <p:txBody>
          <a:bodyPr wrap="square" lIns="0" tIns="0" rIns="0" bIns="0" rtlCol="0" anchor="t">
            <a:spAutoFit/>
          </a:bodyPr>
          <a:lstStyle/>
          <a:p>
            <a:pPr marL="0" indent="0">
              <a:lnSpc>
                <a:spcPts val="1800"/>
              </a:lnSpc>
              <a:buNone/>
            </a:pPr>
            <a:r>
              <a:rPr lang="en-US" sz="1120" b="1" dirty="0">
                <a:solidFill>
                  <a:srgbClr val="FFFFFF"/>
                </a:solidFill>
                <a:latin typeface="ui-sans-serif" pitchFamily="34" charset="0"/>
                <a:ea typeface="ui-sans-serif" pitchFamily="34" charset="-122"/>
                <a:cs typeface="ui-sans-serif" pitchFamily="34" charset="-120"/>
              </a:rPr>
              <a:t>Defensive Highlights</a:t>
            </a:r>
            <a:endParaRPr lang="en-US" sz="1120" dirty="0"/>
          </a:p>
        </p:txBody>
      </p:sp>
      <p:sp>
        <p:nvSpPr>
          <p:cNvPr id="42" name="Text 16"/>
          <p:cNvSpPr/>
          <p:nvPr/>
        </p:nvSpPr>
        <p:spPr>
          <a:xfrm>
            <a:off x="8321576" y="4648200"/>
            <a:ext cx="3441650" cy="381000"/>
          </a:xfrm>
          <a:prstGeom prst="rect">
            <a:avLst/>
          </a:prstGeom>
          <a:noFill/>
          <a:ln/>
        </p:spPr>
        <p:txBody>
          <a:bodyPr wrap="square" lIns="0" tIns="0" rIns="0" bIns="0" rtlCol="0" anchor="t">
            <a:spAutoFit/>
          </a:bodyPr>
          <a:lstStyle/>
          <a:p>
            <a:pPr marL="342900" indent="-342900" algn="l">
              <a:lnSpc>
                <a:spcPts val="1500"/>
              </a:lnSpc>
              <a:buSzPct val="100000"/>
              <a:buChar char="•"/>
            </a:pPr>
            <a:r>
              <a:rPr lang="en-US" sz="980" dirty="0">
                <a:solidFill>
                  <a:srgbClr val="FFFFFF"/>
                </a:solidFill>
                <a:latin typeface="ui-sans-serif" pitchFamily="34" charset="0"/>
                <a:ea typeface="ui-sans-serif" pitchFamily="34" charset="-122"/>
                <a:cs typeface="ui-sans-serif" pitchFamily="34" charset="-120"/>
              </a:rPr>
              <a:t>US Monastir leads with 3.82 goals per conceded</a:t>
            </a:r>
            <a:endParaRPr lang="en-US" sz="980" dirty="0"/>
          </a:p>
        </p:txBody>
      </p:sp>
      <p:sp>
        <p:nvSpPr>
          <p:cNvPr id="43" name="Text 17"/>
          <p:cNvSpPr/>
          <p:nvPr/>
        </p:nvSpPr>
        <p:spPr>
          <a:xfrm>
            <a:off x="8321576" y="5029200"/>
            <a:ext cx="3441650" cy="381000"/>
          </a:xfrm>
          <a:prstGeom prst="rect">
            <a:avLst/>
          </a:prstGeom>
          <a:noFill/>
          <a:ln/>
        </p:spPr>
        <p:txBody>
          <a:bodyPr wrap="square" lIns="0" tIns="0" rIns="0" bIns="0" rtlCol="0" anchor="t">
            <a:spAutoFit/>
          </a:bodyPr>
          <a:lstStyle/>
          <a:p>
            <a:pPr marL="342900" indent="-342900" algn="l">
              <a:lnSpc>
                <a:spcPts val="1500"/>
              </a:lnSpc>
              <a:buSzPct val="100000"/>
              <a:buChar char="•"/>
            </a:pPr>
            <a:r>
              <a:rPr lang="en-US" sz="980" dirty="0">
                <a:solidFill>
                  <a:srgbClr val="FFFFFF"/>
                </a:solidFill>
                <a:latin typeface="ui-sans-serif" pitchFamily="34" charset="0"/>
                <a:ea typeface="ui-sans-serif" pitchFamily="34" charset="-122"/>
                <a:cs typeface="ui-sans-serif" pitchFamily="34" charset="-120"/>
              </a:rPr>
              <a:t>Strong defensive foundation supporting attack</a:t>
            </a:r>
            <a:endParaRPr lang="en-US" sz="9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6527750" cy="5600700"/>
          </a:xfrm>
          <a:prstGeom prst="rect">
            <a:avLst/>
          </a:prstGeom>
        </p:spPr>
      </p:pic>
      <p:pic>
        <p:nvPicPr>
          <p:cNvPr id="14" name="Image 12" descr="preencoded.png"/>
          <p:cNvPicPr>
            <a:picLocks noChangeAspect="1"/>
          </p:cNvPicPr>
          <p:nvPr/>
        </p:nvPicPr>
        <p:blipFill>
          <a:blip r:embed="rId12"/>
          <a:stretch>
            <a:fillRect/>
          </a:stretch>
        </p:blipFill>
        <p:spPr>
          <a:xfrm>
            <a:off x="533400" y="1219200"/>
            <a:ext cx="190500" cy="190500"/>
          </a:xfrm>
          <a:prstGeom prst="rect">
            <a:avLst/>
          </a:prstGeom>
        </p:spPr>
      </p:pic>
      <p:pic>
        <p:nvPicPr>
          <p:cNvPr id="15" name="Image 13" descr="preencoded.png"/>
          <p:cNvPicPr>
            <a:picLocks noChangeAspect="1"/>
          </p:cNvPicPr>
          <p:nvPr/>
        </p:nvPicPr>
        <p:blipFill>
          <a:blip r:embed="rId13"/>
          <a:stretch>
            <a:fillRect/>
          </a:stretch>
        </p:blipFill>
        <p:spPr>
          <a:xfrm>
            <a:off x="533400" y="1600200"/>
            <a:ext cx="6067425" cy="2438400"/>
          </a:xfrm>
          <a:prstGeom prst="rect">
            <a:avLst/>
          </a:prstGeom>
        </p:spPr>
      </p:pic>
      <p:pic>
        <p:nvPicPr>
          <p:cNvPr id="16" name="Image 14" descr="preencoded.png"/>
          <p:cNvPicPr>
            <a:picLocks noChangeAspect="1"/>
          </p:cNvPicPr>
          <p:nvPr/>
        </p:nvPicPr>
        <p:blipFill>
          <a:blip r:embed="rId14"/>
          <a:stretch>
            <a:fillRect/>
          </a:stretch>
        </p:blipFill>
        <p:spPr>
          <a:xfrm>
            <a:off x="7061150" y="952500"/>
            <a:ext cx="4825901" cy="1905000"/>
          </a:xfrm>
          <a:prstGeom prst="rect">
            <a:avLst/>
          </a:prstGeom>
        </p:spPr>
      </p:pic>
      <p:pic>
        <p:nvPicPr>
          <p:cNvPr id="17" name="Image 15" descr="preencoded.png"/>
          <p:cNvPicPr>
            <a:picLocks noChangeAspect="1"/>
          </p:cNvPicPr>
          <p:nvPr/>
        </p:nvPicPr>
        <p:blipFill>
          <a:blip r:embed="rId15"/>
          <a:stretch>
            <a:fillRect/>
          </a:stretch>
        </p:blipFill>
        <p:spPr>
          <a:xfrm>
            <a:off x="7289750" y="1219200"/>
            <a:ext cx="219075" cy="190500"/>
          </a:xfrm>
          <a:prstGeom prst="rect">
            <a:avLst/>
          </a:prstGeom>
        </p:spPr>
      </p:pic>
      <p:pic>
        <p:nvPicPr>
          <p:cNvPr id="18" name="Image 16" descr="preencoded.png"/>
          <p:cNvPicPr>
            <a:picLocks noChangeAspect="1"/>
          </p:cNvPicPr>
          <p:nvPr/>
        </p:nvPicPr>
        <p:blipFill>
          <a:blip r:embed="rId16"/>
          <a:stretch>
            <a:fillRect/>
          </a:stretch>
        </p:blipFill>
        <p:spPr>
          <a:xfrm>
            <a:off x="7061150" y="3009900"/>
            <a:ext cx="4825901" cy="2095500"/>
          </a:xfrm>
          <a:prstGeom prst="rect">
            <a:avLst/>
          </a:prstGeom>
        </p:spPr>
      </p:pic>
      <p:pic>
        <p:nvPicPr>
          <p:cNvPr id="19" name="Image 17" descr="preencoded.png"/>
          <p:cNvPicPr>
            <a:picLocks noChangeAspect="1"/>
          </p:cNvPicPr>
          <p:nvPr/>
        </p:nvPicPr>
        <p:blipFill>
          <a:blip r:embed="rId17"/>
          <a:stretch>
            <a:fillRect/>
          </a:stretch>
        </p:blipFill>
        <p:spPr>
          <a:xfrm>
            <a:off x="7289750" y="3276600"/>
            <a:ext cx="190500" cy="190500"/>
          </a:xfrm>
          <a:prstGeom prst="rect">
            <a:avLst/>
          </a:prstGeom>
        </p:spPr>
      </p:pic>
      <p:pic>
        <p:nvPicPr>
          <p:cNvPr id="20" name="Image 18" descr="preencoded.png"/>
          <p:cNvPicPr>
            <a:picLocks noChangeAspect="1"/>
          </p:cNvPicPr>
          <p:nvPr/>
        </p:nvPicPr>
        <p:blipFill>
          <a:blip r:embed="rId18"/>
          <a:stretch>
            <a:fillRect/>
          </a:stretch>
        </p:blipFill>
        <p:spPr>
          <a:xfrm>
            <a:off x="0" y="6553200"/>
            <a:ext cx="12192000" cy="304800"/>
          </a:xfrm>
          <a:prstGeom prst="rect">
            <a:avLst/>
          </a:prstGeom>
        </p:spPr>
      </p:pic>
      <p:sp>
        <p:nvSpPr>
          <p:cNvPr id="21" name="Text 0"/>
          <p:cNvSpPr/>
          <p:nvPr/>
        </p:nvSpPr>
        <p:spPr>
          <a:xfrm>
            <a:off x="381000" y="152400"/>
            <a:ext cx="3738994"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Points &amp; Consistency</a:t>
            </a:r>
            <a:endParaRPr lang="en-US" sz="2040" dirty="0"/>
          </a:p>
        </p:txBody>
      </p:sp>
      <p:sp>
        <p:nvSpPr>
          <p:cNvPr id="22"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3" name="Text 2"/>
          <p:cNvSpPr/>
          <p:nvPr/>
        </p:nvSpPr>
        <p:spPr>
          <a:xfrm>
            <a:off x="800100" y="1181100"/>
            <a:ext cx="6677605"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Points Per Game (2025-26)</a:t>
            </a:r>
            <a:endParaRPr lang="en-US" sz="1380" dirty="0"/>
          </a:p>
        </p:txBody>
      </p:sp>
      <p:sp>
        <p:nvSpPr>
          <p:cNvPr id="24" name="Text 3"/>
          <p:cNvSpPr/>
          <p:nvPr/>
        </p:nvSpPr>
        <p:spPr>
          <a:xfrm>
            <a:off x="533400" y="4191000"/>
            <a:ext cx="6677605" cy="190500"/>
          </a:xfrm>
          <a:prstGeom prst="rect">
            <a:avLst/>
          </a:prstGeom>
          <a:noFill/>
          <a:ln/>
        </p:spPr>
        <p:txBody>
          <a:bodyPr wrap="square" lIns="0" tIns="0" rIns="0" bIns="0" rtlCol="0" anchor="t">
            <a:spAutoFit/>
          </a:bodyPr>
          <a:lstStyle/>
          <a:p>
            <a:pPr marL="0" indent="0">
              <a:lnSpc>
                <a:spcPts val="1500"/>
              </a:lnSpc>
              <a:buNone/>
            </a:pPr>
            <a:r>
              <a:rPr lang="en-US" sz="980" i="1" dirty="0">
                <a:solidFill>
                  <a:srgbClr val="D1D5DB"/>
                </a:solidFill>
                <a:latin typeface="ui-sans-serif" pitchFamily="34" charset="0"/>
                <a:ea typeface="ui-sans-serif" pitchFamily="34" charset="-122"/>
                <a:cs typeface="ui-sans-serif" pitchFamily="34" charset="-120"/>
              </a:rPr>
              <a:t>* Based on total points divided by total matches played</a:t>
            </a:r>
            <a:endParaRPr lang="en-US" sz="980" dirty="0"/>
          </a:p>
        </p:txBody>
      </p:sp>
      <p:sp>
        <p:nvSpPr>
          <p:cNvPr id="25" name="Text 4"/>
          <p:cNvSpPr/>
          <p:nvPr/>
        </p:nvSpPr>
        <p:spPr>
          <a:xfrm>
            <a:off x="7585025" y="1181100"/>
            <a:ext cx="480557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Championship Contenders</a:t>
            </a:r>
            <a:endParaRPr lang="en-US" sz="1380" dirty="0"/>
          </a:p>
        </p:txBody>
      </p:sp>
      <p:sp>
        <p:nvSpPr>
          <p:cNvPr id="26" name="Text 5"/>
          <p:cNvSpPr/>
          <p:nvPr/>
        </p:nvSpPr>
        <p:spPr>
          <a:xfrm>
            <a:off x="7289750" y="1562100"/>
            <a:ext cx="4368701" cy="457200"/>
          </a:xfrm>
          <a:prstGeom prst="rect">
            <a:avLst/>
          </a:prstGeom>
          <a:noFill/>
          <a:ln/>
        </p:spPr>
        <p:txBody>
          <a:bodyPr wrap="square" lIns="0" tIns="0" rIns="0" bIns="0" rtlCol="0" anchor="t"/>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Espérance's</a:t>
            </a:r>
            <a:r>
              <a:rPr lang="en-US" sz="1120" b="1" dirty="0">
                <a:solidFill>
                  <a:srgbClr val="FACC15"/>
                </a:solidFill>
                <a:latin typeface="ui-sans-serif" pitchFamily="34" charset="0"/>
                <a:ea typeface="ui-sans-serif" pitchFamily="34" charset="-122"/>
                <a:cs typeface="ui-sans-serif" pitchFamily="34" charset="-120"/>
              </a:rPr>
              <a:t>2.20</a:t>
            </a:r>
            <a:r>
              <a:rPr lang="en-US" sz="1120" dirty="0">
                <a:solidFill>
                  <a:srgbClr val="FFFFFF"/>
                </a:solidFill>
                <a:latin typeface="ui-sans-serif" pitchFamily="34" charset="0"/>
                <a:ea typeface="ui-sans-serif" pitchFamily="34" charset="-122"/>
                <a:cs typeface="ui-sans-serif" pitchFamily="34" charset="-120"/>
              </a:rPr>
              <a:t>points per game puts them on pace for the league title, 0.13 points ahead of US Monastir.</a:t>
            </a:r>
            <a:endParaRPr lang="en-US" sz="1120" dirty="0"/>
          </a:p>
        </p:txBody>
      </p:sp>
      <p:sp>
        <p:nvSpPr>
          <p:cNvPr id="27" name="Text 6"/>
          <p:cNvSpPr/>
          <p:nvPr/>
        </p:nvSpPr>
        <p:spPr>
          <a:xfrm>
            <a:off x="7289750" y="2171700"/>
            <a:ext cx="4368701" cy="457200"/>
          </a:xfrm>
          <a:prstGeom prst="rect">
            <a:avLst/>
          </a:prstGeom>
          <a:noFill/>
          <a:ln/>
        </p:spPr>
        <p:txBody>
          <a:bodyPr wrap="square" lIns="0" tIns="0" rIns="0" bIns="0" rtlCol="0" anchor="t"/>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ESS's consistent</a:t>
            </a:r>
            <a:r>
              <a:rPr lang="en-US" sz="1120" b="1" dirty="0">
                <a:solidFill>
                  <a:srgbClr val="FACC15"/>
                </a:solidFill>
                <a:latin typeface="ui-sans-serif" pitchFamily="34" charset="0"/>
                <a:ea typeface="ui-sans-serif" pitchFamily="34" charset="-122"/>
                <a:cs typeface="ui-sans-serif" pitchFamily="34" charset="-120"/>
              </a:rPr>
              <a:t>2.03</a:t>
            </a:r>
            <a:r>
              <a:rPr lang="en-US" sz="1120" dirty="0">
                <a:solidFill>
                  <a:srgbClr val="FFFFFF"/>
                </a:solidFill>
                <a:latin typeface="ui-sans-serif" pitchFamily="34" charset="0"/>
                <a:ea typeface="ui-sans-serif" pitchFamily="34" charset="-122"/>
                <a:cs typeface="ui-sans-serif" pitchFamily="34" charset="-120"/>
              </a:rPr>
              <a:t>points per game shows they're maintaining a strong competitive level.</a:t>
            </a:r>
            <a:endParaRPr lang="en-US" sz="1120" dirty="0"/>
          </a:p>
        </p:txBody>
      </p:sp>
      <p:sp>
        <p:nvSpPr>
          <p:cNvPr id="28" name="Text 7"/>
          <p:cNvSpPr/>
          <p:nvPr/>
        </p:nvSpPr>
        <p:spPr>
          <a:xfrm>
            <a:off x="7556450" y="3238500"/>
            <a:ext cx="480557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Importance of Consistency</a:t>
            </a:r>
            <a:endParaRPr lang="en-US" sz="1380" dirty="0"/>
          </a:p>
        </p:txBody>
      </p:sp>
      <p:sp>
        <p:nvSpPr>
          <p:cNvPr id="29" name="Text 8"/>
          <p:cNvSpPr/>
          <p:nvPr/>
        </p:nvSpPr>
        <p:spPr>
          <a:xfrm>
            <a:off x="7289750" y="3619500"/>
            <a:ext cx="4368701" cy="457200"/>
          </a:xfrm>
          <a:prstGeom prst="rect">
            <a:avLst/>
          </a:prstGeom>
          <a:noFill/>
          <a:ln/>
        </p:spPr>
        <p:txBody>
          <a:bodyPr wrap="square" lIns="0" tIns="0" rIns="0" bIns="0" rtlCol="0" anchor="t">
            <a:spAutoFit/>
          </a:bodyPr>
          <a:lstStyle/>
          <a:p>
            <a:pPr marL="0" indent="0">
              <a:lnSpc>
                <a:spcPts val="1800"/>
              </a:lnSpc>
              <a:buNone/>
            </a:pPr>
            <a:r>
              <a:rPr lang="en-US" sz="1120" dirty="0">
                <a:solidFill>
                  <a:srgbClr val="FFFFFF"/>
                </a:solidFill>
                <a:latin typeface="ui-sans-serif" pitchFamily="34" charset="0"/>
                <a:ea typeface="ui-sans-serif" pitchFamily="34" charset="-122"/>
                <a:cs typeface="ui-sans-serif" pitchFamily="34" charset="-120"/>
              </a:rPr>
              <a:t>Teams with fewer losses demonstrate greater consistency and typically perform better in the league.</a:t>
            </a:r>
            <a:endParaRPr lang="en-US" sz="1120" dirty="0"/>
          </a:p>
        </p:txBody>
      </p:sp>
      <p:sp>
        <p:nvSpPr>
          <p:cNvPr id="30" name="Text 9"/>
          <p:cNvSpPr/>
          <p:nvPr/>
        </p:nvSpPr>
        <p:spPr>
          <a:xfrm>
            <a:off x="7180533" y="4229100"/>
            <a:ext cx="2402785"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4ADE80"/>
                </a:solidFill>
                <a:latin typeface="ui-sans-serif" pitchFamily="34" charset="0"/>
                <a:ea typeface="ui-sans-serif" pitchFamily="34" charset="-122"/>
                <a:cs typeface="ui-sans-serif" pitchFamily="34" charset="-120"/>
              </a:rPr>
              <a:t>Fewer Losses</a:t>
            </a:r>
            <a:endParaRPr lang="en-US" sz="1260" dirty="0"/>
          </a:p>
        </p:txBody>
      </p:sp>
      <p:sp>
        <p:nvSpPr>
          <p:cNvPr id="31" name="Text 10"/>
          <p:cNvSpPr/>
          <p:nvPr/>
        </p:nvSpPr>
        <p:spPr>
          <a:xfrm>
            <a:off x="7180533" y="4495800"/>
            <a:ext cx="2402785"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D1D5DB"/>
                </a:solidFill>
                <a:latin typeface="ui-sans-serif" pitchFamily="34" charset="0"/>
                <a:ea typeface="ui-sans-serif" pitchFamily="34" charset="-122"/>
                <a:cs typeface="ui-sans-serif" pitchFamily="34" charset="-120"/>
              </a:rPr>
              <a:t>=</a:t>
            </a:r>
            <a:endParaRPr lang="en-US" sz="980" dirty="0"/>
          </a:p>
        </p:txBody>
      </p:sp>
      <p:sp>
        <p:nvSpPr>
          <p:cNvPr id="32" name="Text 11"/>
          <p:cNvSpPr/>
          <p:nvPr/>
        </p:nvSpPr>
        <p:spPr>
          <a:xfrm>
            <a:off x="7180533" y="4686300"/>
            <a:ext cx="2402785"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D1D5DB"/>
                </a:solidFill>
                <a:latin typeface="ui-sans-serif" pitchFamily="34" charset="0"/>
                <a:ea typeface="ui-sans-serif" pitchFamily="34" charset="-122"/>
                <a:cs typeface="ui-sans-serif" pitchFamily="34" charset="-120"/>
              </a:rPr>
              <a:t>Stronger Title Contender</a:t>
            </a:r>
            <a:endParaRPr lang="en-US" sz="980" dirty="0"/>
          </a:p>
        </p:txBody>
      </p:sp>
      <p:sp>
        <p:nvSpPr>
          <p:cNvPr id="33" name="Text 12"/>
          <p:cNvSpPr/>
          <p:nvPr/>
        </p:nvSpPr>
        <p:spPr>
          <a:xfrm>
            <a:off x="9364883" y="4229100"/>
            <a:ext cx="2402785" cy="266700"/>
          </a:xfrm>
          <a:prstGeom prst="rect">
            <a:avLst/>
          </a:prstGeom>
          <a:noFill/>
          <a:ln/>
        </p:spPr>
        <p:txBody>
          <a:bodyPr wrap="square" lIns="0" tIns="0" rIns="0" bIns="0" rtlCol="0" anchor="t">
            <a:spAutoFit/>
          </a:bodyPr>
          <a:lstStyle/>
          <a:p>
            <a:pPr marL="0" indent="0" algn="ctr">
              <a:lnSpc>
                <a:spcPts val="2100"/>
              </a:lnSpc>
              <a:buNone/>
            </a:pPr>
            <a:r>
              <a:rPr lang="en-US" sz="1260" b="1" dirty="0">
                <a:solidFill>
                  <a:srgbClr val="F87171"/>
                </a:solidFill>
                <a:latin typeface="ui-sans-serif" pitchFamily="34" charset="0"/>
                <a:ea typeface="ui-sans-serif" pitchFamily="34" charset="-122"/>
                <a:cs typeface="ui-sans-serif" pitchFamily="34" charset="-120"/>
              </a:rPr>
              <a:t>More Losses</a:t>
            </a:r>
            <a:endParaRPr lang="en-US" sz="1260" dirty="0"/>
          </a:p>
        </p:txBody>
      </p:sp>
      <p:sp>
        <p:nvSpPr>
          <p:cNvPr id="34" name="Text 13"/>
          <p:cNvSpPr/>
          <p:nvPr/>
        </p:nvSpPr>
        <p:spPr>
          <a:xfrm>
            <a:off x="9364883" y="4495800"/>
            <a:ext cx="2402785"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D1D5DB"/>
                </a:solidFill>
                <a:latin typeface="ui-sans-serif" pitchFamily="34" charset="0"/>
                <a:ea typeface="ui-sans-serif" pitchFamily="34" charset="-122"/>
                <a:cs typeface="ui-sans-serif" pitchFamily="34" charset="-120"/>
              </a:rPr>
              <a:t>=</a:t>
            </a:r>
            <a:endParaRPr lang="en-US" sz="980" dirty="0"/>
          </a:p>
        </p:txBody>
      </p:sp>
      <p:sp>
        <p:nvSpPr>
          <p:cNvPr id="35" name="Text 14"/>
          <p:cNvSpPr/>
          <p:nvPr/>
        </p:nvSpPr>
        <p:spPr>
          <a:xfrm>
            <a:off x="9364883" y="4686300"/>
            <a:ext cx="2402785" cy="190500"/>
          </a:xfrm>
          <a:prstGeom prst="rect">
            <a:avLst/>
          </a:prstGeom>
          <a:noFill/>
          <a:ln/>
        </p:spPr>
        <p:txBody>
          <a:bodyPr wrap="square" lIns="0" tIns="0" rIns="0" bIns="0" rtlCol="0" anchor="t">
            <a:spAutoFit/>
          </a:bodyPr>
          <a:lstStyle/>
          <a:p>
            <a:pPr marL="0" indent="0" algn="ctr">
              <a:lnSpc>
                <a:spcPts val="1500"/>
              </a:lnSpc>
              <a:buNone/>
            </a:pPr>
            <a:r>
              <a:rPr lang="en-US" sz="980" dirty="0">
                <a:solidFill>
                  <a:srgbClr val="D1D5DB"/>
                </a:solidFill>
                <a:latin typeface="ui-sans-serif" pitchFamily="34" charset="0"/>
                <a:ea typeface="ui-sans-serif" pitchFamily="34" charset="-122"/>
                <a:cs typeface="ui-sans-serif" pitchFamily="34" charset="-120"/>
              </a:rPr>
              <a:t>Relegation Risk</a:t>
            </a:r>
            <a:endParaRPr lang="en-US" sz="9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952500"/>
            <a:ext cx="12192000" cy="38100"/>
          </a:xfrm>
          <a:prstGeom prst="rect">
            <a:avLst/>
          </a:prstGeom>
        </p:spPr>
      </p:pic>
      <p:pic>
        <p:nvPicPr>
          <p:cNvPr id="5" name="Image 3" descr="preencoded.png"/>
          <p:cNvPicPr>
            <a:picLocks noChangeAspect="1"/>
          </p:cNvPicPr>
          <p:nvPr/>
        </p:nvPicPr>
        <p:blipFill>
          <a:blip r:embed="rId5"/>
          <a:stretch>
            <a:fillRect/>
          </a:stretch>
        </p:blipFill>
        <p:spPr>
          <a:xfrm>
            <a:off x="0" y="5905500"/>
            <a:ext cx="12192000" cy="38100"/>
          </a:xfrm>
          <a:prstGeom prst="rect">
            <a:avLst/>
          </a:prstGeom>
        </p:spPr>
      </p:pic>
      <p:pic>
        <p:nvPicPr>
          <p:cNvPr id="6" name="Image 4" descr="preencoded.png"/>
          <p:cNvPicPr>
            <a:picLocks noChangeAspect="1"/>
          </p:cNvPicPr>
          <p:nvPr/>
        </p:nvPicPr>
        <p:blipFill>
          <a:blip r:embed="rId6"/>
          <a:stretch>
            <a:fillRect/>
          </a:stretch>
        </p:blipFill>
        <p:spPr>
          <a:xfrm>
            <a:off x="1905000" y="0"/>
            <a:ext cx="38100" cy="6858000"/>
          </a:xfrm>
          <a:prstGeom prst="rect">
            <a:avLst/>
          </a:prstGeom>
        </p:spPr>
      </p:pic>
      <p:pic>
        <p:nvPicPr>
          <p:cNvPr id="7" name="Image 5" descr="preencoded.png"/>
          <p:cNvPicPr>
            <a:picLocks noChangeAspect="1"/>
          </p:cNvPicPr>
          <p:nvPr/>
        </p:nvPicPr>
        <p:blipFill>
          <a:blip r:embed="rId6"/>
          <a:stretch>
            <a:fillRect/>
          </a:stretch>
        </p:blipFill>
        <p:spPr>
          <a:xfrm>
            <a:off x="10287000" y="0"/>
            <a:ext cx="38100" cy="6858000"/>
          </a:xfrm>
          <a:prstGeom prst="rect">
            <a:avLst/>
          </a:prstGeom>
        </p:spPr>
      </p:pic>
      <p:pic>
        <p:nvPicPr>
          <p:cNvPr id="8" name="Image 6" descr="preencoded.png"/>
          <p:cNvPicPr>
            <a:picLocks noChangeAspect="1"/>
          </p:cNvPicPr>
          <p:nvPr/>
        </p:nvPicPr>
        <p:blipFill>
          <a:blip r:embed="rId7"/>
          <a:stretch>
            <a:fillRect/>
          </a:stretch>
        </p:blipFill>
        <p:spPr>
          <a:xfrm>
            <a:off x="5524500" y="2857500"/>
            <a:ext cx="1143000" cy="1143000"/>
          </a:xfrm>
          <a:prstGeom prst="rect">
            <a:avLst/>
          </a:prstGeom>
        </p:spPr>
      </p:pic>
      <p:pic>
        <p:nvPicPr>
          <p:cNvPr id="9" name="Image 7" descr="preencoded.png"/>
          <p:cNvPicPr>
            <a:picLocks noChangeAspect="1"/>
          </p:cNvPicPr>
          <p:nvPr/>
        </p:nvPicPr>
        <p:blipFill>
          <a:blip r:embed="rId8"/>
          <a:stretch>
            <a:fillRect/>
          </a:stretch>
        </p:blipFill>
        <p:spPr>
          <a:xfrm>
            <a:off x="952500" y="2476500"/>
            <a:ext cx="762000" cy="1524000"/>
          </a:xfrm>
          <a:prstGeom prst="rect">
            <a:avLst/>
          </a:prstGeom>
        </p:spPr>
      </p:pic>
      <p:pic>
        <p:nvPicPr>
          <p:cNvPr id="10" name="Image 8" descr="preencoded.png"/>
          <p:cNvPicPr>
            <a:picLocks noChangeAspect="1"/>
          </p:cNvPicPr>
          <p:nvPr/>
        </p:nvPicPr>
        <p:blipFill>
          <a:blip r:embed="rId8"/>
          <a:stretch>
            <a:fillRect/>
          </a:stretch>
        </p:blipFill>
        <p:spPr>
          <a:xfrm>
            <a:off x="10477500" y="2476500"/>
            <a:ext cx="762000" cy="1524000"/>
          </a:xfrm>
          <a:prstGeom prst="rect">
            <a:avLst/>
          </a:prstGeom>
        </p:spPr>
      </p:pic>
      <p:pic>
        <p:nvPicPr>
          <p:cNvPr id="11" name="Image 9" descr="preencoded.png"/>
          <p:cNvPicPr>
            <a:picLocks noChangeAspect="1"/>
          </p:cNvPicPr>
          <p:nvPr/>
        </p:nvPicPr>
        <p:blipFill>
          <a:blip r:embed="rId9"/>
          <a:stretch>
            <a:fillRect/>
          </a:stretch>
        </p:blipFill>
        <p:spPr>
          <a:xfrm>
            <a:off x="0" y="0"/>
            <a:ext cx="12192000" cy="6858000"/>
          </a:xfrm>
          <a:prstGeom prst="rect">
            <a:avLst/>
          </a:prstGeom>
        </p:spPr>
      </p:pic>
      <p:pic>
        <p:nvPicPr>
          <p:cNvPr id="12" name="Image 10" descr="preencoded.png"/>
          <p:cNvPicPr>
            <a:picLocks noChangeAspect="1"/>
          </p:cNvPicPr>
          <p:nvPr/>
        </p:nvPicPr>
        <p:blipFill>
          <a:blip r:embed="rId10"/>
          <a:stretch>
            <a:fillRect/>
          </a:stretch>
        </p:blipFill>
        <p:spPr>
          <a:xfrm>
            <a:off x="0" y="0"/>
            <a:ext cx="12192000" cy="647700"/>
          </a:xfrm>
          <a:prstGeom prst="rect">
            <a:avLst/>
          </a:prstGeom>
        </p:spPr>
      </p:pic>
      <p:pic>
        <p:nvPicPr>
          <p:cNvPr id="13" name="Image 11" descr="preencoded.png"/>
          <p:cNvPicPr>
            <a:picLocks noChangeAspect="1"/>
          </p:cNvPicPr>
          <p:nvPr/>
        </p:nvPicPr>
        <p:blipFill>
          <a:blip r:embed="rId11"/>
          <a:stretch>
            <a:fillRect/>
          </a:stretch>
        </p:blipFill>
        <p:spPr>
          <a:xfrm>
            <a:off x="304800" y="952500"/>
            <a:ext cx="190500" cy="266700"/>
          </a:xfrm>
          <a:prstGeom prst="rect">
            <a:avLst/>
          </a:prstGeom>
        </p:spPr>
      </p:pic>
      <p:pic>
        <p:nvPicPr>
          <p:cNvPr id="14" name="Image 12" descr="preencoded.png"/>
          <p:cNvPicPr>
            <a:picLocks noChangeAspect="1"/>
          </p:cNvPicPr>
          <p:nvPr/>
        </p:nvPicPr>
        <p:blipFill>
          <a:blip r:embed="rId12"/>
          <a:stretch>
            <a:fillRect/>
          </a:stretch>
        </p:blipFill>
        <p:spPr>
          <a:xfrm>
            <a:off x="304800" y="1333500"/>
            <a:ext cx="6527750" cy="1714500"/>
          </a:xfrm>
          <a:prstGeom prst="rect">
            <a:avLst/>
          </a:prstGeom>
        </p:spPr>
      </p:pic>
      <p:pic>
        <p:nvPicPr>
          <p:cNvPr id="15" name="Image 13" descr="preencoded.png"/>
          <p:cNvPicPr>
            <a:picLocks noChangeAspect="1"/>
          </p:cNvPicPr>
          <p:nvPr/>
        </p:nvPicPr>
        <p:blipFill>
          <a:blip r:embed="rId13"/>
          <a:stretch>
            <a:fillRect/>
          </a:stretch>
        </p:blipFill>
        <p:spPr>
          <a:xfrm>
            <a:off x="457200" y="1485900"/>
            <a:ext cx="6222950" cy="1635175"/>
          </a:xfrm>
          <a:prstGeom prst="rect">
            <a:avLst/>
          </a:prstGeom>
        </p:spPr>
      </p:pic>
      <p:pic>
        <p:nvPicPr>
          <p:cNvPr id="16" name="Image 14" descr="preencoded.png"/>
          <p:cNvPicPr>
            <a:picLocks noChangeAspect="1"/>
          </p:cNvPicPr>
          <p:nvPr/>
        </p:nvPicPr>
        <p:blipFill>
          <a:blip r:embed="rId14"/>
          <a:stretch>
            <a:fillRect/>
          </a:stretch>
        </p:blipFill>
        <p:spPr>
          <a:xfrm>
            <a:off x="304800" y="3657600"/>
            <a:ext cx="6527750" cy="1143000"/>
          </a:xfrm>
          <a:prstGeom prst="rect">
            <a:avLst/>
          </a:prstGeom>
        </p:spPr>
      </p:pic>
      <p:pic>
        <p:nvPicPr>
          <p:cNvPr id="17" name="Image 15" descr="preencoded.png"/>
          <p:cNvPicPr>
            <a:picLocks noChangeAspect="1"/>
          </p:cNvPicPr>
          <p:nvPr/>
        </p:nvPicPr>
        <p:blipFill>
          <a:blip r:embed="rId15"/>
          <a:stretch>
            <a:fillRect/>
          </a:stretch>
        </p:blipFill>
        <p:spPr>
          <a:xfrm>
            <a:off x="457200" y="3810000"/>
            <a:ext cx="6222950" cy="1090017"/>
          </a:xfrm>
          <a:prstGeom prst="rect">
            <a:avLst/>
          </a:prstGeom>
        </p:spPr>
      </p:pic>
      <p:pic>
        <p:nvPicPr>
          <p:cNvPr id="18" name="Image 16" descr="preencoded.png"/>
          <p:cNvPicPr>
            <a:picLocks noChangeAspect="1"/>
          </p:cNvPicPr>
          <p:nvPr/>
        </p:nvPicPr>
        <p:blipFill>
          <a:blip r:embed="rId16"/>
          <a:stretch>
            <a:fillRect/>
          </a:stretch>
        </p:blipFill>
        <p:spPr>
          <a:xfrm>
            <a:off x="7061150" y="952500"/>
            <a:ext cx="4825901" cy="3581400"/>
          </a:xfrm>
          <a:prstGeom prst="rect">
            <a:avLst/>
          </a:prstGeom>
        </p:spPr>
      </p:pic>
      <p:pic>
        <p:nvPicPr>
          <p:cNvPr id="19" name="Image 17" descr="preencoded.png"/>
          <p:cNvPicPr>
            <a:picLocks noChangeAspect="1"/>
          </p:cNvPicPr>
          <p:nvPr/>
        </p:nvPicPr>
        <p:blipFill>
          <a:blip r:embed="rId17"/>
          <a:stretch>
            <a:fillRect/>
          </a:stretch>
        </p:blipFill>
        <p:spPr>
          <a:xfrm>
            <a:off x="7289750" y="1181100"/>
            <a:ext cx="190500" cy="266700"/>
          </a:xfrm>
          <a:prstGeom prst="rect">
            <a:avLst/>
          </a:prstGeom>
        </p:spPr>
      </p:pic>
      <p:pic>
        <p:nvPicPr>
          <p:cNvPr id="20" name="Image 18" descr="preencoded.png"/>
          <p:cNvPicPr>
            <a:picLocks noChangeAspect="1"/>
          </p:cNvPicPr>
          <p:nvPr/>
        </p:nvPicPr>
        <p:blipFill>
          <a:blip r:embed="rId18"/>
          <a:stretch>
            <a:fillRect/>
          </a:stretch>
        </p:blipFill>
        <p:spPr>
          <a:xfrm>
            <a:off x="8864501" y="1562100"/>
            <a:ext cx="1219200" cy="1219200"/>
          </a:xfrm>
          <a:prstGeom prst="rect">
            <a:avLst/>
          </a:prstGeom>
        </p:spPr>
      </p:pic>
      <p:pic>
        <p:nvPicPr>
          <p:cNvPr id="21" name="Image 19" descr="preencoded.png"/>
          <p:cNvPicPr>
            <a:picLocks noChangeAspect="1"/>
          </p:cNvPicPr>
          <p:nvPr/>
        </p:nvPicPr>
        <p:blipFill>
          <a:blip r:embed="rId19"/>
          <a:stretch>
            <a:fillRect/>
          </a:stretch>
        </p:blipFill>
        <p:spPr>
          <a:xfrm>
            <a:off x="7289750" y="3505200"/>
            <a:ext cx="4368701" cy="800100"/>
          </a:xfrm>
          <a:prstGeom prst="rect">
            <a:avLst/>
          </a:prstGeom>
        </p:spPr>
      </p:pic>
      <p:pic>
        <p:nvPicPr>
          <p:cNvPr id="22" name="Image 20" descr="preencoded.png"/>
          <p:cNvPicPr>
            <a:picLocks noChangeAspect="1"/>
          </p:cNvPicPr>
          <p:nvPr/>
        </p:nvPicPr>
        <p:blipFill>
          <a:blip r:embed="rId20"/>
          <a:stretch>
            <a:fillRect/>
          </a:stretch>
        </p:blipFill>
        <p:spPr>
          <a:xfrm>
            <a:off x="7404050" y="3638550"/>
            <a:ext cx="133350" cy="133350"/>
          </a:xfrm>
          <a:prstGeom prst="rect">
            <a:avLst/>
          </a:prstGeom>
        </p:spPr>
      </p:pic>
      <p:pic>
        <p:nvPicPr>
          <p:cNvPr id="24" name="Image 22" descr="preencoded.png"/>
          <p:cNvPicPr>
            <a:picLocks noChangeAspect="1"/>
          </p:cNvPicPr>
          <p:nvPr/>
        </p:nvPicPr>
        <p:blipFill>
          <a:blip r:embed="rId21"/>
          <a:stretch>
            <a:fillRect/>
          </a:stretch>
        </p:blipFill>
        <p:spPr>
          <a:xfrm>
            <a:off x="0" y="6553200"/>
            <a:ext cx="12192000" cy="304800"/>
          </a:xfrm>
          <a:prstGeom prst="rect">
            <a:avLst/>
          </a:prstGeom>
        </p:spPr>
      </p:pic>
      <p:sp>
        <p:nvSpPr>
          <p:cNvPr id="25" name="Text 0"/>
          <p:cNvSpPr/>
          <p:nvPr/>
        </p:nvSpPr>
        <p:spPr>
          <a:xfrm>
            <a:off x="381000" y="152400"/>
            <a:ext cx="2696810" cy="342900"/>
          </a:xfrm>
          <a:prstGeom prst="rect">
            <a:avLst/>
          </a:prstGeom>
          <a:noFill/>
          <a:ln/>
        </p:spPr>
        <p:txBody>
          <a:bodyPr wrap="square" lIns="0" tIns="0" rIns="0" bIns="0" rtlCol="0" anchor="t">
            <a:spAutoFit/>
          </a:bodyPr>
          <a:lstStyle/>
          <a:p>
            <a:pPr marL="0" indent="0">
              <a:lnSpc>
                <a:spcPts val="2700"/>
              </a:lnSpc>
              <a:buNone/>
            </a:pPr>
            <a:r>
              <a:rPr lang="en-US" sz="2040" b="1" dirty="0">
                <a:solidFill>
                  <a:srgbClr val="FFFFFF"/>
                </a:solidFill>
                <a:latin typeface="ui-sans-serif" pitchFamily="34" charset="0"/>
                <a:ea typeface="ui-sans-serif" pitchFamily="34" charset="-122"/>
                <a:cs typeface="ui-sans-serif" pitchFamily="34" charset="-120"/>
              </a:rPr>
              <a:t>Player Analysis</a:t>
            </a:r>
            <a:endParaRPr lang="en-US" sz="2040" dirty="0"/>
          </a:p>
        </p:txBody>
      </p:sp>
      <p:sp>
        <p:nvSpPr>
          <p:cNvPr id="26" name="Text 1"/>
          <p:cNvSpPr/>
          <p:nvPr/>
        </p:nvSpPr>
        <p:spPr>
          <a:xfrm>
            <a:off x="9491216" y="228600"/>
            <a:ext cx="2551762" cy="177421"/>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Tunisian Ligue 1 Analytics</a:t>
            </a:r>
            <a:endParaRPr lang="en-US" sz="980" dirty="0"/>
          </a:p>
        </p:txBody>
      </p:sp>
      <p:sp>
        <p:nvSpPr>
          <p:cNvPr id="27" name="Text 2"/>
          <p:cNvSpPr/>
          <p:nvPr/>
        </p:nvSpPr>
        <p:spPr>
          <a:xfrm>
            <a:off x="571500" y="952500"/>
            <a:ext cx="1374681"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Top Scorers</a:t>
            </a:r>
            <a:endParaRPr lang="en-US" sz="1380" dirty="0"/>
          </a:p>
        </p:txBody>
      </p:sp>
      <p:sp>
        <p:nvSpPr>
          <p:cNvPr id="28" name="Text 3"/>
          <p:cNvSpPr/>
          <p:nvPr/>
        </p:nvSpPr>
        <p:spPr>
          <a:xfrm>
            <a:off x="381000" y="3276600"/>
            <a:ext cx="1560656"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Top Assisters</a:t>
            </a:r>
            <a:endParaRPr lang="en-US" sz="1380" dirty="0"/>
          </a:p>
        </p:txBody>
      </p:sp>
      <p:sp>
        <p:nvSpPr>
          <p:cNvPr id="29" name="Text 4"/>
          <p:cNvSpPr/>
          <p:nvPr/>
        </p:nvSpPr>
        <p:spPr>
          <a:xfrm>
            <a:off x="7556450" y="1181100"/>
            <a:ext cx="2999184" cy="266700"/>
          </a:xfrm>
          <a:prstGeom prst="rect">
            <a:avLst/>
          </a:prstGeom>
          <a:noFill/>
          <a:ln/>
        </p:spPr>
        <p:txBody>
          <a:bodyPr wrap="square" lIns="0" tIns="0" rIns="0" bIns="0" rtlCol="0" anchor="t">
            <a:spAutoFit/>
          </a:bodyPr>
          <a:lstStyle/>
          <a:p>
            <a:pPr marL="0" indent="0">
              <a:lnSpc>
                <a:spcPts val="2100"/>
              </a:lnSpc>
              <a:buNone/>
            </a:pPr>
            <a:r>
              <a:rPr lang="en-US" sz="1380" b="1" dirty="0">
                <a:solidFill>
                  <a:srgbClr val="FFFFFF"/>
                </a:solidFill>
                <a:latin typeface="ui-sans-serif" pitchFamily="34" charset="0"/>
                <a:ea typeface="ui-sans-serif" pitchFamily="34" charset="-122"/>
                <a:cs typeface="ui-sans-serif" pitchFamily="34" charset="-120"/>
              </a:rPr>
              <a:t>Tactical Dependence Risk</a:t>
            </a:r>
            <a:endParaRPr lang="en-US" sz="1380" dirty="0"/>
          </a:p>
        </p:txBody>
      </p:sp>
      <p:sp>
        <p:nvSpPr>
          <p:cNvPr id="30" name="Text 5"/>
          <p:cNvSpPr/>
          <p:nvPr/>
        </p:nvSpPr>
        <p:spPr>
          <a:xfrm>
            <a:off x="8760023" y="1562100"/>
            <a:ext cx="1341120" cy="1219200"/>
          </a:xfrm>
          <a:prstGeom prst="rect">
            <a:avLst/>
          </a:prstGeom>
          <a:noFill/>
          <a:ln/>
        </p:spPr>
        <p:txBody>
          <a:bodyPr wrap="square" lIns="0" tIns="0" rIns="0" bIns="0" rtlCol="0" anchor="t">
            <a:spAutoFit/>
          </a:bodyPr>
          <a:lstStyle/>
          <a:p>
            <a:pPr marL="0" indent="0">
              <a:lnSpc>
                <a:spcPts val="3000"/>
              </a:lnSpc>
              <a:buNone/>
            </a:pPr>
            <a:r>
              <a:rPr lang="en-US" sz="2426" b="1" dirty="0">
                <a:solidFill>
                  <a:srgbClr val="FFFFFF"/>
                </a:solidFill>
                <a:latin typeface="ui-sans-serif" pitchFamily="34" charset="0"/>
                <a:ea typeface="ui-sans-serif" pitchFamily="34" charset="-122"/>
                <a:cs typeface="ui-sans-serif" pitchFamily="34" charset="-120"/>
              </a:rPr>
              <a:t>81.25%</a:t>
            </a:r>
            <a:endParaRPr lang="en-US" sz="2426" dirty="0"/>
          </a:p>
        </p:txBody>
      </p:sp>
      <p:sp>
        <p:nvSpPr>
          <p:cNvPr id="31" name="Text 6"/>
          <p:cNvSpPr/>
          <p:nvPr/>
        </p:nvSpPr>
        <p:spPr>
          <a:xfrm>
            <a:off x="7289750" y="2933700"/>
            <a:ext cx="4368701" cy="457200"/>
          </a:xfrm>
          <a:prstGeom prst="rect">
            <a:avLst/>
          </a:prstGeom>
          <a:noFill/>
          <a:ln/>
        </p:spPr>
        <p:txBody>
          <a:bodyPr wrap="square" lIns="0" tIns="0" rIns="0" bIns="0" rtlCol="0" anchor="t"/>
          <a:lstStyle/>
          <a:p>
            <a:pPr marL="0" indent="0" algn="ctr">
              <a:lnSpc>
                <a:spcPts val="1800"/>
              </a:lnSpc>
              <a:buNone/>
            </a:pPr>
            <a:r>
              <a:rPr lang="en-US" sz="1120" b="1" dirty="0">
                <a:solidFill>
                  <a:srgbClr val="F87171"/>
                </a:solidFill>
                <a:latin typeface="ui-sans-serif" pitchFamily="34" charset="0"/>
                <a:ea typeface="ui-sans-serif" pitchFamily="34" charset="-122"/>
                <a:cs typeface="ui-sans-serif" pitchFamily="34" charset="-120"/>
              </a:rPr>
              <a:t>Youssef Snana</a:t>
            </a:r>
            <a:r>
              <a:rPr lang="en-US" sz="1120" dirty="0">
                <a:solidFill>
                  <a:srgbClr val="FFFFFF"/>
                </a:solidFill>
                <a:latin typeface="ui-sans-serif" pitchFamily="34" charset="0"/>
                <a:ea typeface="ui-sans-serif" pitchFamily="34" charset="-122"/>
                <a:cs typeface="ui-sans-serif" pitchFamily="34" charset="-120"/>
              </a:rPr>
              <a:t>contributes</a:t>
            </a:r>
            <a:r>
              <a:rPr lang="en-US" sz="1120" b="1" dirty="0">
                <a:solidFill>
                  <a:srgbClr val="F87171"/>
                </a:solidFill>
                <a:latin typeface="ui-sans-serif" pitchFamily="34" charset="0"/>
                <a:ea typeface="ui-sans-serif" pitchFamily="34" charset="-122"/>
                <a:cs typeface="ui-sans-serif" pitchFamily="34" charset="-120"/>
              </a:rPr>
              <a:t>81.25%</a:t>
            </a:r>
            <a:r>
              <a:rPr lang="en-US" sz="1120" dirty="0">
                <a:solidFill>
                  <a:srgbClr val="FFFFFF"/>
                </a:solidFill>
                <a:latin typeface="ui-sans-serif" pitchFamily="34" charset="0"/>
                <a:ea typeface="ui-sans-serif" pitchFamily="34" charset="-122"/>
                <a:cs typeface="ui-sans-serif" pitchFamily="34" charset="-120"/>
              </a:rPr>
              <a:t>of</a:t>
            </a:r>
            <a:r>
              <a:rPr lang="en-US" sz="1120" b="1" dirty="0">
                <a:solidFill>
                  <a:srgbClr val="F87171"/>
                </a:solidFill>
                <a:latin typeface="ui-sans-serif" pitchFamily="34" charset="0"/>
                <a:ea typeface="ui-sans-serif" pitchFamily="34" charset="-122"/>
                <a:cs typeface="ui-sans-serif" pitchFamily="34" charset="-120"/>
              </a:rPr>
              <a:t>ES Zarzis</a:t>
            </a:r>
            <a:r>
              <a:rPr lang="en-US" sz="1120" dirty="0">
                <a:solidFill>
                  <a:srgbClr val="FFFFFF"/>
                </a:solidFill>
                <a:latin typeface="ui-sans-serif" pitchFamily="34" charset="0"/>
                <a:ea typeface="ui-sans-serif" pitchFamily="34" charset="-122"/>
                <a:cs typeface="ui-sans-serif" pitchFamily="34" charset="-120"/>
              </a:rPr>
              <a:t>'s goals</a:t>
            </a:r>
            <a:endParaRPr lang="en-US" sz="1120" dirty="0"/>
          </a:p>
        </p:txBody>
      </p:sp>
      <p:sp>
        <p:nvSpPr>
          <p:cNvPr id="32" name="Text 7"/>
          <p:cNvSpPr/>
          <p:nvPr/>
        </p:nvSpPr>
        <p:spPr>
          <a:xfrm>
            <a:off x="7575500" y="3619500"/>
            <a:ext cx="4140101" cy="571500"/>
          </a:xfrm>
          <a:prstGeom prst="rect">
            <a:avLst/>
          </a:prstGeom>
          <a:noFill/>
          <a:ln/>
        </p:spPr>
        <p:txBody>
          <a:bodyPr wrap="square" lIns="0" tIns="0" rIns="0" bIns="0" rtlCol="0" anchor="t">
            <a:spAutoFit/>
          </a:bodyPr>
          <a:lstStyle/>
          <a:p>
            <a:pPr marL="0" indent="0">
              <a:lnSpc>
                <a:spcPts val="1500"/>
              </a:lnSpc>
              <a:buNone/>
            </a:pPr>
            <a:r>
              <a:rPr lang="en-US" sz="980" dirty="0">
                <a:solidFill>
                  <a:srgbClr val="FFFFFF"/>
                </a:solidFill>
                <a:latin typeface="ui-sans-serif" pitchFamily="34" charset="0"/>
                <a:ea typeface="ui-sans-serif" pitchFamily="34" charset="-122"/>
                <a:cs typeface="ui-sans-serif" pitchFamily="34" charset="-120"/>
              </a:rPr>
              <a:t>High reliance on key players creates tactical vulnerabilities that can severely impact team performance if those players are injured or suspended.</a:t>
            </a:r>
            <a:endParaRPr lang="en-US" sz="9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1291</Words>
  <Application>Microsoft Office PowerPoint</Application>
  <PresentationFormat>Widescreen</PresentationFormat>
  <Paragraphs>244</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makhloufimahdi</cp:lastModifiedBy>
  <cp:revision>3</cp:revision>
  <dcterms:created xsi:type="dcterms:W3CDTF">2025-09-19T18:15:23Z</dcterms:created>
  <dcterms:modified xsi:type="dcterms:W3CDTF">2025-09-20T16:09:53Z</dcterms:modified>
</cp:coreProperties>
</file>